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5" r:id="rId3"/>
    <p:sldId id="267" r:id="rId4"/>
    <p:sldId id="266" r:id="rId5"/>
    <p:sldId id="269" r:id="rId6"/>
    <p:sldId id="268" r:id="rId7"/>
    <p:sldId id="257" r:id="rId8"/>
    <p:sldId id="270" r:id="rId9"/>
    <p:sldId id="258"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Foglio_di_lavoro_di_Microsoft_Excel1.xlsx"/></Relationships>
</file>

<file path=ppt/charts/_rels/chart2.xml.rels><?xml version="1.0" encoding="UTF-8" standalone="yes"?>
<Relationships xmlns="http://schemas.openxmlformats.org/package/2006/relationships"><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doughnutChart>
        <c:varyColors val="1"/>
        <c:ser>
          <c:idx val="0"/>
          <c:order val="0"/>
          <c:tx>
            <c:strRef>
              <c:f>Foglio1!$B$1</c:f>
              <c:strCache>
                <c:ptCount val="1"/>
                <c:pt idx="0">
                  <c:v>European Commission: Business Environment in Europe</c:v>
                </c:pt>
              </c:strCache>
            </c:strRef>
          </c:tx>
          <c:dPt>
            <c:idx val="0"/>
            <c:bubble3D val="0"/>
            <c:spPr>
              <a:solidFill>
                <a:schemeClr val="accent6">
                  <a:lumMod val="75000"/>
                </a:schemeClr>
              </a:solidFill>
            </c:spPr>
          </c:dPt>
          <c:dPt>
            <c:idx val="1"/>
            <c:bubble3D val="0"/>
            <c:spPr>
              <a:solidFill>
                <a:srgbClr val="92D050"/>
              </a:solidFill>
            </c:spPr>
          </c:dPt>
          <c:dPt>
            <c:idx val="2"/>
            <c:bubble3D val="0"/>
            <c:spPr>
              <a:solidFill>
                <a:schemeClr val="accent5"/>
              </a:solidFill>
            </c:spPr>
          </c:dPt>
          <c:dPt>
            <c:idx val="3"/>
            <c:bubble3D val="0"/>
            <c:spPr>
              <a:solidFill>
                <a:schemeClr val="tx2"/>
              </a:solidFill>
            </c:spPr>
          </c:dPt>
          <c:cat>
            <c:strRef>
              <c:f>Foglio1!$A$2:$A$5</c:f>
              <c:strCache>
                <c:ptCount val="4"/>
                <c:pt idx="0">
                  <c:v>Micro (&lt;10)</c:v>
                </c:pt>
                <c:pt idx="1">
                  <c:v>Micro (&lt;50)</c:v>
                </c:pt>
                <c:pt idx="2">
                  <c:v>Medium (&lt;250)</c:v>
                </c:pt>
                <c:pt idx="3">
                  <c:v>Multinational</c:v>
                </c:pt>
              </c:strCache>
            </c:strRef>
          </c:cat>
          <c:val>
            <c:numRef>
              <c:f>Foglio1!$B$2:$B$5</c:f>
              <c:numCache>
                <c:formatCode>0.00%</c:formatCode>
                <c:ptCount val="4"/>
                <c:pt idx="0">
                  <c:v>0.92100000000000004</c:v>
                </c:pt>
                <c:pt idx="1">
                  <c:v>6.6000000000000003E-2</c:v>
                </c:pt>
                <c:pt idx="2">
                  <c:v>1.0999999999999999E-2</c:v>
                </c:pt>
                <c:pt idx="3">
                  <c:v>2E-3</c:v>
                </c:pt>
              </c:numCache>
            </c:numRef>
          </c:val>
        </c:ser>
        <c:dLbls>
          <c:showLegendKey val="0"/>
          <c:showVal val="0"/>
          <c:showCatName val="0"/>
          <c:showSerName val="0"/>
          <c:showPercent val="0"/>
          <c:showBubbleSize val="0"/>
          <c:showLeaderLines val="1"/>
        </c:dLbls>
        <c:firstSliceAng val="0"/>
        <c:holeSize val="50"/>
      </c:doughnutChart>
    </c:plotArea>
    <c:legend>
      <c:legendPos val="r"/>
      <c:layout>
        <c:manualLayout>
          <c:xMode val="edge"/>
          <c:yMode val="edge"/>
          <c:x val="0.62768381495256664"/>
          <c:y val="0.38884951881014873"/>
          <c:w val="0.35269289118324137"/>
          <c:h val="0.61115048118985127"/>
        </c:manualLayout>
      </c:layout>
      <c:overlay val="0"/>
      <c:txPr>
        <a:bodyPr/>
        <a:lstStyle/>
        <a:p>
          <a:pPr>
            <a:defRPr sz="1050"/>
          </a:pPr>
          <a:endParaRPr lang="it-IT"/>
        </a:p>
      </c:txPr>
    </c:legend>
    <c:plotVisOnly val="1"/>
    <c:dispBlanksAs val="gap"/>
    <c:showDLblsOverMax val="0"/>
  </c:chart>
  <c:txPr>
    <a:bodyPr/>
    <a:lstStyle/>
    <a:p>
      <a:pPr>
        <a:defRPr sz="1800"/>
      </a:pPr>
      <a:endParaRPr lang="it-IT"/>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35"/>
    </mc:Choice>
    <mc:Fallback>
      <c:style val="35"/>
    </mc:Fallback>
  </mc:AlternateContent>
  <c:chart>
    <c:title>
      <c:tx>
        <c:rich>
          <a:bodyPr/>
          <a:lstStyle/>
          <a:p>
            <a:pPr>
              <a:defRPr>
                <a:solidFill>
                  <a:schemeClr val="accent6">
                    <a:lumMod val="75000"/>
                  </a:schemeClr>
                </a:solidFill>
              </a:defRPr>
            </a:pPr>
            <a:r>
              <a:rPr lang="en-US" dirty="0" smtClean="0">
                <a:solidFill>
                  <a:schemeClr val="accent6">
                    <a:lumMod val="75000"/>
                  </a:schemeClr>
                </a:solidFill>
              </a:rPr>
              <a:t>Micro Enterprises: Local Ads Expenses</a:t>
            </a:r>
            <a:endParaRPr lang="en-US" dirty="0">
              <a:solidFill>
                <a:schemeClr val="accent6">
                  <a:lumMod val="75000"/>
                </a:schemeClr>
              </a:solidFill>
            </a:endParaRPr>
          </a:p>
        </c:rich>
      </c:tx>
      <c:layout/>
      <c:overlay val="0"/>
    </c:title>
    <c:autoTitleDeleted val="0"/>
    <c:plotArea>
      <c:layout/>
      <c:barChart>
        <c:barDir val="col"/>
        <c:grouping val="clustered"/>
        <c:varyColors val="0"/>
        <c:ser>
          <c:idx val="0"/>
          <c:order val="0"/>
          <c:tx>
            <c:strRef>
              <c:f>Foglio1!$B$1</c:f>
              <c:strCache>
                <c:ptCount val="1"/>
                <c:pt idx="0">
                  <c:v>SMEs ad expendure %</c:v>
                </c:pt>
              </c:strCache>
            </c:strRef>
          </c:tx>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w="9525" cap="flat" cmpd="sng" algn="ctr">
              <a:solidFill>
                <a:schemeClr val="accent6">
                  <a:shade val="95000"/>
                  <a:satMod val="105000"/>
                </a:schemeClr>
              </a:solidFill>
              <a:prstDash val="solid"/>
            </a:ln>
            <a:effectLst>
              <a:outerShdw blurRad="40000" dist="23000" dir="5400000" rotWithShape="0">
                <a:srgbClr val="000000">
                  <a:alpha val="35000"/>
                </a:srgbClr>
              </a:outerShdw>
            </a:effectLst>
          </c:spPr>
          <c:invertIfNegative val="0"/>
          <c:dLbls>
            <c:dLbl>
              <c:idx val="0"/>
              <c:layout/>
              <c:tx>
                <c:rich>
                  <a:bodyPr/>
                  <a:lstStyle/>
                  <a:p>
                    <a:r>
                      <a:rPr lang="en-US">
                        <a:solidFill>
                          <a:schemeClr val="accent6">
                            <a:lumMod val="50000"/>
                          </a:schemeClr>
                        </a:solidFill>
                      </a:rPr>
                      <a:t>48%</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a:solidFill>
                          <a:schemeClr val="accent6">
                            <a:lumMod val="50000"/>
                          </a:schemeClr>
                        </a:solidFill>
                      </a:rPr>
                      <a:t>16%</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tx>
                <c:rich>
                  <a:bodyPr/>
                  <a:lstStyle/>
                  <a:p>
                    <a:r>
                      <a:rPr lang="en-US">
                        <a:solidFill>
                          <a:schemeClr val="accent6">
                            <a:lumMod val="50000"/>
                          </a:schemeClr>
                        </a:solidFill>
                      </a:rPr>
                      <a:t>15%</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tx>
                <c:rich>
                  <a:bodyPr/>
                  <a:lstStyle/>
                  <a:p>
                    <a:r>
                      <a:rPr lang="en-US">
                        <a:solidFill>
                          <a:schemeClr val="accent6">
                            <a:lumMod val="50000"/>
                          </a:schemeClr>
                        </a:solidFill>
                      </a:rPr>
                      <a:t>14%</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tx>
                <c:rich>
                  <a:bodyPr/>
                  <a:lstStyle/>
                  <a:p>
                    <a:r>
                      <a:rPr lang="en-US">
                        <a:solidFill>
                          <a:schemeClr val="accent6">
                            <a:lumMod val="50000"/>
                          </a:schemeClr>
                        </a:solidFill>
                      </a:rPr>
                      <a:t>7%</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a:solidFill>
                      <a:schemeClr val="accent6">
                        <a:lumMod val="50000"/>
                      </a:schemeClr>
                    </a:solidFill>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Foglio1!$A$2:$A$6</c:f>
              <c:strCache>
                <c:ptCount val="5"/>
                <c:pt idx="0">
                  <c:v>Television</c:v>
                </c:pt>
                <c:pt idx="1">
                  <c:v>Periodical Press</c:v>
                </c:pt>
                <c:pt idx="2">
                  <c:v>Radio</c:v>
                </c:pt>
                <c:pt idx="3">
                  <c:v>Daily Press</c:v>
                </c:pt>
                <c:pt idx="4">
                  <c:v>Web</c:v>
                </c:pt>
              </c:strCache>
            </c:strRef>
          </c:cat>
          <c:val>
            <c:numRef>
              <c:f>Foglio1!$B$2:$B$6</c:f>
              <c:numCache>
                <c:formatCode>General</c:formatCode>
                <c:ptCount val="5"/>
                <c:pt idx="0">
                  <c:v>48</c:v>
                </c:pt>
                <c:pt idx="1">
                  <c:v>16</c:v>
                </c:pt>
                <c:pt idx="2">
                  <c:v>15</c:v>
                </c:pt>
                <c:pt idx="3">
                  <c:v>14</c:v>
                </c:pt>
                <c:pt idx="4">
                  <c:v>7</c:v>
                </c:pt>
              </c:numCache>
            </c:numRef>
          </c:val>
        </c:ser>
        <c:dLbls>
          <c:showLegendKey val="0"/>
          <c:showVal val="0"/>
          <c:showCatName val="0"/>
          <c:showSerName val="0"/>
          <c:showPercent val="0"/>
          <c:showBubbleSize val="0"/>
        </c:dLbls>
        <c:gapWidth val="150"/>
        <c:axId val="36464128"/>
        <c:axId val="78796416"/>
      </c:barChart>
      <c:catAx>
        <c:axId val="36464128"/>
        <c:scaling>
          <c:orientation val="minMax"/>
        </c:scaling>
        <c:delete val="0"/>
        <c:axPos val="b"/>
        <c:numFmt formatCode="General" sourceLinked="0"/>
        <c:majorTickMark val="out"/>
        <c:minorTickMark val="none"/>
        <c:tickLblPos val="nextTo"/>
        <c:txPr>
          <a:bodyPr/>
          <a:lstStyle/>
          <a:p>
            <a:pPr>
              <a:defRPr>
                <a:solidFill>
                  <a:schemeClr val="accent6">
                    <a:lumMod val="50000"/>
                  </a:schemeClr>
                </a:solidFill>
              </a:defRPr>
            </a:pPr>
            <a:endParaRPr lang="it-IT"/>
          </a:p>
        </c:txPr>
        <c:crossAx val="78796416"/>
        <c:crosses val="autoZero"/>
        <c:auto val="1"/>
        <c:lblAlgn val="ctr"/>
        <c:lblOffset val="100"/>
        <c:noMultiLvlLbl val="0"/>
      </c:catAx>
      <c:valAx>
        <c:axId val="78796416"/>
        <c:scaling>
          <c:orientation val="minMax"/>
        </c:scaling>
        <c:delete val="0"/>
        <c:axPos val="l"/>
        <c:majorGridlines>
          <c:spPr>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c:spPr>
        </c:majorGridlines>
        <c:numFmt formatCode="General" sourceLinked="1"/>
        <c:majorTickMark val="out"/>
        <c:minorTickMark val="none"/>
        <c:tickLblPos val="nextTo"/>
        <c:txPr>
          <a:bodyPr/>
          <a:lstStyle/>
          <a:p>
            <a:pPr>
              <a:defRPr>
                <a:solidFill>
                  <a:schemeClr val="accent6">
                    <a:lumMod val="50000"/>
                  </a:schemeClr>
                </a:solidFill>
              </a:defRPr>
            </a:pPr>
            <a:endParaRPr lang="it-IT"/>
          </a:p>
        </c:txPr>
        <c:crossAx val="36464128"/>
        <c:crosses val="autoZero"/>
        <c:crossBetween val="between"/>
      </c:valAx>
      <c:spPr>
        <a:gradFill>
          <a:gsLst>
            <a:gs pos="0">
              <a:schemeClr val="accent6">
                <a:lumMod val="40000"/>
                <a:lumOff val="60000"/>
              </a:schemeClr>
            </a:gs>
            <a:gs pos="21000">
              <a:schemeClr val="accent6">
                <a:lumMod val="20000"/>
                <a:lumOff val="80000"/>
              </a:schemeClr>
            </a:gs>
            <a:gs pos="75000">
              <a:schemeClr val="bg1"/>
            </a:gs>
          </a:gsLst>
          <a:lin ang="5400000" scaled="0"/>
        </a:gradFill>
      </c:spPr>
    </c:plotArea>
    <c:plotVisOnly val="1"/>
    <c:dispBlanksAs val="gap"/>
    <c:showDLblsOverMax val="0"/>
  </c:chart>
  <c:spPr>
    <a:ln>
      <a:noFill/>
    </a:ln>
  </c:sp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44E26C-1046-4D69-83C0-DE1D365AD91C}" type="doc">
      <dgm:prSet loTypeId="urn:microsoft.com/office/officeart/2009/3/layout/SubStepProcess" loCatId="process" qsTypeId="urn:microsoft.com/office/officeart/2005/8/quickstyle/3d2" qsCatId="3D" csTypeId="urn:microsoft.com/office/officeart/2005/8/colors/colorful5" csCatId="colorful" phldr="1"/>
      <dgm:spPr/>
      <dgm:t>
        <a:bodyPr/>
        <a:lstStyle/>
        <a:p>
          <a:endParaRPr lang="en-US"/>
        </a:p>
      </dgm:t>
    </dgm:pt>
    <dgm:pt modelId="{9BA773B0-8526-4C70-90E4-CFC763AF381D}">
      <dgm:prSet phldrT="[Text]"/>
      <dgm:spPr>
        <a:solidFill>
          <a:schemeClr val="tx2"/>
        </a:solidFill>
      </dgm:spPr>
      <dgm:t>
        <a:bodyPr/>
        <a:lstStyle/>
        <a:p>
          <a:r>
            <a:rPr lang="en-US"/>
            <a:t>Retailers</a:t>
          </a:r>
        </a:p>
      </dgm:t>
    </dgm:pt>
    <dgm:pt modelId="{1436A3CD-30F2-45A9-B8C8-FC7C1301D3B8}" type="parTrans" cxnId="{B4424858-050B-4D33-B646-4C97CB38B2B0}">
      <dgm:prSet/>
      <dgm:spPr/>
      <dgm:t>
        <a:bodyPr/>
        <a:lstStyle/>
        <a:p>
          <a:endParaRPr lang="en-US"/>
        </a:p>
      </dgm:t>
    </dgm:pt>
    <dgm:pt modelId="{217F1392-04B9-4960-BEB6-0024DB4463C5}" type="sibTrans" cxnId="{B4424858-050B-4D33-B646-4C97CB38B2B0}">
      <dgm:prSet/>
      <dgm:spPr/>
      <dgm:t>
        <a:bodyPr/>
        <a:lstStyle/>
        <a:p>
          <a:endParaRPr lang="en-US"/>
        </a:p>
      </dgm:t>
    </dgm:pt>
    <dgm:pt modelId="{1F36B908-A53A-4708-9B0A-C1AFB073C37A}">
      <dgm:prSet phldrT="[Text]" custT="1"/>
      <dgm:spPr/>
      <dgm:t>
        <a:bodyPr/>
        <a:lstStyle/>
        <a:p>
          <a:r>
            <a:rPr lang="en-US" sz="1800" b="0" dirty="0">
              <a:solidFill>
                <a:schemeClr val="accent1"/>
              </a:solidFill>
            </a:rPr>
            <a:t>Insert ads</a:t>
          </a:r>
        </a:p>
      </dgm:t>
    </dgm:pt>
    <dgm:pt modelId="{8B57E9E1-F503-4E80-BD85-368337026F3A}" type="parTrans" cxnId="{457FC16D-6349-4355-A023-FD28378291FF}">
      <dgm:prSet/>
      <dgm:spPr/>
      <dgm:t>
        <a:bodyPr/>
        <a:lstStyle/>
        <a:p>
          <a:endParaRPr lang="en-US"/>
        </a:p>
      </dgm:t>
    </dgm:pt>
    <dgm:pt modelId="{75133031-5E86-4B85-A882-86CE19021265}" type="sibTrans" cxnId="{457FC16D-6349-4355-A023-FD28378291FF}">
      <dgm:prSet/>
      <dgm:spPr/>
      <dgm:t>
        <a:bodyPr/>
        <a:lstStyle/>
        <a:p>
          <a:endParaRPr lang="en-US"/>
        </a:p>
      </dgm:t>
    </dgm:pt>
    <dgm:pt modelId="{5F1A7142-CF5D-499A-82F5-C621E372311D}">
      <dgm:prSet phldrT="[Text]" custT="1"/>
      <dgm:spPr/>
      <dgm:t>
        <a:bodyPr/>
        <a:lstStyle/>
        <a:p>
          <a:r>
            <a:rPr lang="en-US" sz="1800" b="0" dirty="0">
              <a:solidFill>
                <a:schemeClr val="accent3">
                  <a:lumMod val="75000"/>
                </a:schemeClr>
              </a:solidFill>
            </a:rPr>
            <a:t>Require ads</a:t>
          </a:r>
        </a:p>
      </dgm:t>
    </dgm:pt>
    <dgm:pt modelId="{09F872FC-633B-49F5-991E-D339F963A55B}" type="parTrans" cxnId="{5ACDB3C9-AF72-4C50-B93E-81D7A2ABC532}">
      <dgm:prSet/>
      <dgm:spPr/>
      <dgm:t>
        <a:bodyPr/>
        <a:lstStyle/>
        <a:p>
          <a:endParaRPr lang="en-US"/>
        </a:p>
      </dgm:t>
    </dgm:pt>
    <dgm:pt modelId="{B36ED021-DBA6-40AA-94EA-5A3FA455B721}" type="sibTrans" cxnId="{5ACDB3C9-AF72-4C50-B93E-81D7A2ABC532}">
      <dgm:prSet/>
      <dgm:spPr/>
      <dgm:t>
        <a:bodyPr/>
        <a:lstStyle/>
        <a:p>
          <a:endParaRPr lang="en-US"/>
        </a:p>
      </dgm:t>
    </dgm:pt>
    <dgm:pt modelId="{68A72757-8635-4EAB-950F-AAF977586710}">
      <dgm:prSet phldrT="[Text]"/>
      <dgm:spPr>
        <a:solidFill>
          <a:schemeClr val="accent3">
            <a:lumMod val="75000"/>
          </a:schemeClr>
        </a:solidFill>
      </dgm:spPr>
      <dgm:t>
        <a:bodyPr/>
        <a:lstStyle/>
        <a:p>
          <a:r>
            <a:rPr lang="en-US"/>
            <a:t>Consumers</a:t>
          </a:r>
        </a:p>
      </dgm:t>
    </dgm:pt>
    <dgm:pt modelId="{2EB4B6B0-EE9B-408E-96A9-44B914FB00EC}" type="parTrans" cxnId="{BCAA0B89-1928-4089-A5D5-DA7B9DEC2D6A}">
      <dgm:prSet/>
      <dgm:spPr/>
      <dgm:t>
        <a:bodyPr/>
        <a:lstStyle/>
        <a:p>
          <a:endParaRPr lang="en-US"/>
        </a:p>
      </dgm:t>
    </dgm:pt>
    <dgm:pt modelId="{4129DF5E-9A17-43D4-BFB4-62FCCF632625}" type="sibTrans" cxnId="{BCAA0B89-1928-4089-A5D5-DA7B9DEC2D6A}">
      <dgm:prSet/>
      <dgm:spPr/>
      <dgm:t>
        <a:bodyPr/>
        <a:lstStyle/>
        <a:p>
          <a:endParaRPr lang="en-US"/>
        </a:p>
      </dgm:t>
    </dgm:pt>
    <dgm:pt modelId="{6DAF37E9-78D9-4732-B49E-4B2CDA2A72D4}" type="pres">
      <dgm:prSet presAssocID="{8144E26C-1046-4D69-83C0-DE1D365AD91C}" presName="Name0" presStyleCnt="0">
        <dgm:presLayoutVars>
          <dgm:chMax val="7"/>
          <dgm:dir/>
          <dgm:animOne val="branch"/>
        </dgm:presLayoutVars>
      </dgm:prSet>
      <dgm:spPr/>
      <dgm:t>
        <a:bodyPr/>
        <a:lstStyle/>
        <a:p>
          <a:endParaRPr lang="en-US"/>
        </a:p>
      </dgm:t>
    </dgm:pt>
    <dgm:pt modelId="{65C14ECF-0AAD-4D90-8789-8800D4B0E847}" type="pres">
      <dgm:prSet presAssocID="{9BA773B0-8526-4C70-90E4-CFC763AF381D}" presName="parTx1" presStyleLbl="node1" presStyleIdx="0" presStyleCnt="2"/>
      <dgm:spPr/>
      <dgm:t>
        <a:bodyPr/>
        <a:lstStyle/>
        <a:p>
          <a:endParaRPr lang="en-US"/>
        </a:p>
      </dgm:t>
    </dgm:pt>
    <dgm:pt modelId="{E8B70D30-0911-421E-916F-518987E0AAF5}" type="pres">
      <dgm:prSet presAssocID="{9BA773B0-8526-4C70-90E4-CFC763AF381D}" presName="spPre1" presStyleCnt="0"/>
      <dgm:spPr/>
    </dgm:pt>
    <dgm:pt modelId="{BF8EFD44-6715-476D-A091-86F81B1E6747}" type="pres">
      <dgm:prSet presAssocID="{9BA773B0-8526-4C70-90E4-CFC763AF381D}" presName="chLin1" presStyleCnt="0"/>
      <dgm:spPr/>
    </dgm:pt>
    <dgm:pt modelId="{35C52567-7612-4163-AA75-E26C2E162EF6}" type="pres">
      <dgm:prSet presAssocID="{8B57E9E1-F503-4E80-BD85-368337026F3A}" presName="Name11" presStyleLbl="parChTrans1D1" presStyleIdx="0" presStyleCnt="8"/>
      <dgm:spPr/>
    </dgm:pt>
    <dgm:pt modelId="{BB9B04F3-91DF-47DB-9ECA-921CF83A419C}" type="pres">
      <dgm:prSet presAssocID="{8B57E9E1-F503-4E80-BD85-368337026F3A}" presName="Name31" presStyleLbl="parChTrans1D1" presStyleIdx="1" presStyleCnt="8"/>
      <dgm:spPr>
        <a:ln>
          <a:solidFill>
            <a:schemeClr val="accent6"/>
          </a:solidFill>
          <a:headEnd type="triangle" w="med" len="med"/>
          <a:tailEnd type="none" w="med" len="med"/>
        </a:ln>
      </dgm:spPr>
      <dgm:t>
        <a:bodyPr/>
        <a:lstStyle/>
        <a:p>
          <a:endParaRPr lang="it-IT"/>
        </a:p>
      </dgm:t>
    </dgm:pt>
    <dgm:pt modelId="{3BCB62CF-AD31-4D00-B35D-11801E6CAFEC}" type="pres">
      <dgm:prSet presAssocID="{1F36B908-A53A-4708-9B0A-C1AFB073C37A}" presName="txAndLines1" presStyleCnt="0"/>
      <dgm:spPr/>
    </dgm:pt>
    <dgm:pt modelId="{9243D207-6862-49FA-9092-10273A51D997}" type="pres">
      <dgm:prSet presAssocID="{1F36B908-A53A-4708-9B0A-C1AFB073C37A}" presName="anchor1" presStyleCnt="0"/>
      <dgm:spPr/>
    </dgm:pt>
    <dgm:pt modelId="{EB7D65A1-B96A-4B5C-A87B-48B421C1E04D}" type="pres">
      <dgm:prSet presAssocID="{1F36B908-A53A-4708-9B0A-C1AFB073C37A}" presName="backup1" presStyleCnt="0"/>
      <dgm:spPr/>
    </dgm:pt>
    <dgm:pt modelId="{BEE9E659-3A6F-41E4-A68B-EF39ED9B45D8}" type="pres">
      <dgm:prSet presAssocID="{1F36B908-A53A-4708-9B0A-C1AFB073C37A}" presName="preLine1" presStyleLbl="parChTrans1D1" presStyleIdx="2" presStyleCnt="8"/>
      <dgm:spPr>
        <a:ln>
          <a:solidFill>
            <a:schemeClr val="accent5"/>
          </a:solidFill>
          <a:headEnd type="none" w="med" len="med"/>
          <a:tailEnd type="triangle" w="med" len="med"/>
        </a:ln>
      </dgm:spPr>
      <dgm:t>
        <a:bodyPr/>
        <a:lstStyle/>
        <a:p>
          <a:endParaRPr lang="it-IT"/>
        </a:p>
      </dgm:t>
    </dgm:pt>
    <dgm:pt modelId="{2D04EBAD-CA37-4FD2-967B-B410B8D4E3FF}" type="pres">
      <dgm:prSet presAssocID="{1F36B908-A53A-4708-9B0A-C1AFB073C37A}" presName="desTx1" presStyleLbl="revTx" presStyleIdx="0" presStyleCnt="0">
        <dgm:presLayoutVars>
          <dgm:bulletEnabled val="1"/>
        </dgm:presLayoutVars>
      </dgm:prSet>
      <dgm:spPr/>
      <dgm:t>
        <a:bodyPr/>
        <a:lstStyle/>
        <a:p>
          <a:endParaRPr lang="en-US"/>
        </a:p>
      </dgm:t>
    </dgm:pt>
    <dgm:pt modelId="{CF9383D6-598E-44DD-81C2-93CD5D683ED2}" type="pres">
      <dgm:prSet presAssocID="{1F36B908-A53A-4708-9B0A-C1AFB073C37A}" presName="postLine1" presStyleLbl="parChTrans1D1" presStyleIdx="3" presStyleCnt="8"/>
      <dgm:spPr>
        <a:ln>
          <a:solidFill>
            <a:schemeClr val="accent6"/>
          </a:solidFill>
        </a:ln>
      </dgm:spPr>
      <dgm:t>
        <a:bodyPr/>
        <a:lstStyle/>
        <a:p>
          <a:endParaRPr lang="it-IT"/>
        </a:p>
      </dgm:t>
    </dgm:pt>
    <dgm:pt modelId="{B3CF51FE-50EB-48BB-AFC7-9BBF3F49C9F4}" type="pres">
      <dgm:prSet presAssocID="{09F872FC-633B-49F5-991E-D339F963A55B}" presName="Name11" presStyleLbl="parChTrans1D1" presStyleIdx="4" presStyleCnt="8"/>
      <dgm:spPr>
        <a:ln>
          <a:solidFill>
            <a:schemeClr val="accent6"/>
          </a:solidFill>
          <a:headEnd type="triangle" w="med" len="med"/>
          <a:tailEnd type="none" w="med" len="med"/>
        </a:ln>
      </dgm:spPr>
      <dgm:t>
        <a:bodyPr/>
        <a:lstStyle/>
        <a:p>
          <a:endParaRPr lang="it-IT"/>
        </a:p>
      </dgm:t>
    </dgm:pt>
    <dgm:pt modelId="{3A351C9E-4BDE-436D-AA63-4FB7F6AC70C9}" type="pres">
      <dgm:prSet presAssocID="{09F872FC-633B-49F5-991E-D339F963A55B}" presName="Name31" presStyleLbl="parChTrans1D1" presStyleIdx="5" presStyleCnt="8"/>
      <dgm:spPr>
        <a:ln>
          <a:solidFill>
            <a:schemeClr val="accent3"/>
          </a:solidFill>
        </a:ln>
      </dgm:spPr>
      <dgm:t>
        <a:bodyPr/>
        <a:lstStyle/>
        <a:p>
          <a:endParaRPr lang="it-IT"/>
        </a:p>
      </dgm:t>
    </dgm:pt>
    <dgm:pt modelId="{9440DE0A-2E8F-4CFB-B2DD-BFA55B2213CB}" type="pres">
      <dgm:prSet presAssocID="{5F1A7142-CF5D-499A-82F5-C621E372311D}" presName="txAndLines1" presStyleCnt="0"/>
      <dgm:spPr/>
    </dgm:pt>
    <dgm:pt modelId="{1BD33E9B-1AAE-4B4F-9176-9EBF73FFAA75}" type="pres">
      <dgm:prSet presAssocID="{5F1A7142-CF5D-499A-82F5-C621E372311D}" presName="anchor1" presStyleCnt="0"/>
      <dgm:spPr/>
    </dgm:pt>
    <dgm:pt modelId="{523C800E-95CB-4B3B-80DC-42F2DDD00B80}" type="pres">
      <dgm:prSet presAssocID="{5F1A7142-CF5D-499A-82F5-C621E372311D}" presName="backup1" presStyleCnt="0"/>
      <dgm:spPr/>
    </dgm:pt>
    <dgm:pt modelId="{034C1C86-8D32-4907-9869-95EB9F1C62EF}" type="pres">
      <dgm:prSet presAssocID="{5F1A7142-CF5D-499A-82F5-C621E372311D}" presName="preLine1" presStyleLbl="parChTrans1D1" presStyleIdx="6" presStyleCnt="8"/>
      <dgm:spPr>
        <a:ln>
          <a:solidFill>
            <a:schemeClr val="accent6"/>
          </a:solidFill>
        </a:ln>
      </dgm:spPr>
      <dgm:t>
        <a:bodyPr/>
        <a:lstStyle/>
        <a:p>
          <a:endParaRPr lang="it-IT"/>
        </a:p>
      </dgm:t>
    </dgm:pt>
    <dgm:pt modelId="{435B299B-6917-4B89-864E-BAA5341F120B}" type="pres">
      <dgm:prSet presAssocID="{5F1A7142-CF5D-499A-82F5-C621E372311D}" presName="desTx1" presStyleLbl="revTx" presStyleIdx="0" presStyleCnt="0">
        <dgm:presLayoutVars>
          <dgm:bulletEnabled val="1"/>
        </dgm:presLayoutVars>
      </dgm:prSet>
      <dgm:spPr/>
      <dgm:t>
        <a:bodyPr/>
        <a:lstStyle/>
        <a:p>
          <a:endParaRPr lang="en-US"/>
        </a:p>
      </dgm:t>
    </dgm:pt>
    <dgm:pt modelId="{B084A521-0A05-431B-9067-B21DD6D4244F}" type="pres">
      <dgm:prSet presAssocID="{5F1A7142-CF5D-499A-82F5-C621E372311D}" presName="postLine1" presStyleLbl="parChTrans1D1" presStyleIdx="7" presStyleCnt="8"/>
      <dgm:spPr>
        <a:ln>
          <a:solidFill>
            <a:schemeClr val="accent3"/>
          </a:solidFill>
          <a:headEnd type="triangle" w="med" len="med"/>
          <a:tailEnd type="none" w="med" len="med"/>
        </a:ln>
      </dgm:spPr>
      <dgm:t>
        <a:bodyPr/>
        <a:lstStyle/>
        <a:p>
          <a:endParaRPr lang="it-IT"/>
        </a:p>
      </dgm:t>
    </dgm:pt>
    <dgm:pt modelId="{B498E5A8-8E9C-49BF-885E-C4BF90E79195}" type="pres">
      <dgm:prSet presAssocID="{9BA773B0-8526-4C70-90E4-CFC763AF381D}" presName="spPost1" presStyleCnt="0"/>
      <dgm:spPr/>
    </dgm:pt>
    <dgm:pt modelId="{473E116E-625B-4625-AB4A-9A6F226A3453}" type="pres">
      <dgm:prSet presAssocID="{68A72757-8635-4EAB-950F-AAF977586710}" presName="parTx2" presStyleLbl="node1" presStyleIdx="1" presStyleCnt="2"/>
      <dgm:spPr/>
      <dgm:t>
        <a:bodyPr/>
        <a:lstStyle/>
        <a:p>
          <a:endParaRPr lang="en-US"/>
        </a:p>
      </dgm:t>
    </dgm:pt>
  </dgm:ptLst>
  <dgm:cxnLst>
    <dgm:cxn modelId="{B059A81A-5263-4704-934A-AF5DED0A5736}" type="presOf" srcId="{9BA773B0-8526-4C70-90E4-CFC763AF381D}" destId="{65C14ECF-0AAD-4D90-8789-8800D4B0E847}" srcOrd="0" destOrd="0" presId="urn:microsoft.com/office/officeart/2009/3/layout/SubStepProcess"/>
    <dgm:cxn modelId="{33E11173-BCB2-419E-8C0A-CCEE46F81C43}" type="presOf" srcId="{68A72757-8635-4EAB-950F-AAF977586710}" destId="{473E116E-625B-4625-AB4A-9A6F226A3453}" srcOrd="0" destOrd="0" presId="urn:microsoft.com/office/officeart/2009/3/layout/SubStepProcess"/>
    <dgm:cxn modelId="{B4424858-050B-4D33-B646-4C97CB38B2B0}" srcId="{8144E26C-1046-4D69-83C0-DE1D365AD91C}" destId="{9BA773B0-8526-4C70-90E4-CFC763AF381D}" srcOrd="0" destOrd="0" parTransId="{1436A3CD-30F2-45A9-B8C8-FC7C1301D3B8}" sibTransId="{217F1392-04B9-4960-BEB6-0024DB4463C5}"/>
    <dgm:cxn modelId="{BCAA0B89-1928-4089-A5D5-DA7B9DEC2D6A}" srcId="{8144E26C-1046-4D69-83C0-DE1D365AD91C}" destId="{68A72757-8635-4EAB-950F-AAF977586710}" srcOrd="1" destOrd="0" parTransId="{2EB4B6B0-EE9B-408E-96A9-44B914FB00EC}" sibTransId="{4129DF5E-9A17-43D4-BFB4-62FCCF632625}"/>
    <dgm:cxn modelId="{F021ED5B-5164-468A-9E0B-29666F503397}" type="presOf" srcId="{8144E26C-1046-4D69-83C0-DE1D365AD91C}" destId="{6DAF37E9-78D9-4732-B49E-4B2CDA2A72D4}" srcOrd="0" destOrd="0" presId="urn:microsoft.com/office/officeart/2009/3/layout/SubStepProcess"/>
    <dgm:cxn modelId="{457FC16D-6349-4355-A023-FD28378291FF}" srcId="{9BA773B0-8526-4C70-90E4-CFC763AF381D}" destId="{1F36B908-A53A-4708-9B0A-C1AFB073C37A}" srcOrd="0" destOrd="0" parTransId="{8B57E9E1-F503-4E80-BD85-368337026F3A}" sibTransId="{75133031-5E86-4B85-A882-86CE19021265}"/>
    <dgm:cxn modelId="{5ACDB3C9-AF72-4C50-B93E-81D7A2ABC532}" srcId="{9BA773B0-8526-4C70-90E4-CFC763AF381D}" destId="{5F1A7142-CF5D-499A-82F5-C621E372311D}" srcOrd="1" destOrd="0" parTransId="{09F872FC-633B-49F5-991E-D339F963A55B}" sibTransId="{B36ED021-DBA6-40AA-94EA-5A3FA455B721}"/>
    <dgm:cxn modelId="{22E118E3-C5D5-4788-A9D0-12E0FB9CE8CD}" type="presOf" srcId="{5F1A7142-CF5D-499A-82F5-C621E372311D}" destId="{435B299B-6917-4B89-864E-BAA5341F120B}" srcOrd="0" destOrd="0" presId="urn:microsoft.com/office/officeart/2009/3/layout/SubStepProcess"/>
    <dgm:cxn modelId="{A551155A-595E-42D2-AD6B-4352D674157A}" type="presOf" srcId="{1F36B908-A53A-4708-9B0A-C1AFB073C37A}" destId="{2D04EBAD-CA37-4FD2-967B-B410B8D4E3FF}" srcOrd="0" destOrd="0" presId="urn:microsoft.com/office/officeart/2009/3/layout/SubStepProcess"/>
    <dgm:cxn modelId="{C80383BB-55AD-44B8-B4D5-7DEB8140A3CF}" type="presParOf" srcId="{6DAF37E9-78D9-4732-B49E-4B2CDA2A72D4}" destId="{65C14ECF-0AAD-4D90-8789-8800D4B0E847}" srcOrd="0" destOrd="0" presId="urn:microsoft.com/office/officeart/2009/3/layout/SubStepProcess"/>
    <dgm:cxn modelId="{57E20548-5045-4DDE-94F2-DCB1D3D9C978}" type="presParOf" srcId="{6DAF37E9-78D9-4732-B49E-4B2CDA2A72D4}" destId="{E8B70D30-0911-421E-916F-518987E0AAF5}" srcOrd="1" destOrd="0" presId="urn:microsoft.com/office/officeart/2009/3/layout/SubStepProcess"/>
    <dgm:cxn modelId="{27DC4E4E-3AA4-410A-A093-15F902EF9A95}" type="presParOf" srcId="{6DAF37E9-78D9-4732-B49E-4B2CDA2A72D4}" destId="{BF8EFD44-6715-476D-A091-86F81B1E6747}" srcOrd="2" destOrd="0" presId="urn:microsoft.com/office/officeart/2009/3/layout/SubStepProcess"/>
    <dgm:cxn modelId="{91C1C687-0382-4E76-A704-1D404E3549ED}" type="presParOf" srcId="{BF8EFD44-6715-476D-A091-86F81B1E6747}" destId="{35C52567-7612-4163-AA75-E26C2E162EF6}" srcOrd="0" destOrd="0" presId="urn:microsoft.com/office/officeart/2009/3/layout/SubStepProcess"/>
    <dgm:cxn modelId="{ED8C506A-402C-468A-8D4F-7DCAFD3B09A1}" type="presParOf" srcId="{BF8EFD44-6715-476D-A091-86F81B1E6747}" destId="{BB9B04F3-91DF-47DB-9ECA-921CF83A419C}" srcOrd="1" destOrd="0" presId="urn:microsoft.com/office/officeart/2009/3/layout/SubStepProcess"/>
    <dgm:cxn modelId="{35B8571D-F82C-4D4A-B35C-3E5FBB123320}" type="presParOf" srcId="{BF8EFD44-6715-476D-A091-86F81B1E6747}" destId="{3BCB62CF-AD31-4D00-B35D-11801E6CAFEC}" srcOrd="2" destOrd="0" presId="urn:microsoft.com/office/officeart/2009/3/layout/SubStepProcess"/>
    <dgm:cxn modelId="{B658480A-F51F-4087-992D-6DC4C74B4F30}" type="presParOf" srcId="{3BCB62CF-AD31-4D00-B35D-11801E6CAFEC}" destId="{9243D207-6862-49FA-9092-10273A51D997}" srcOrd="0" destOrd="0" presId="urn:microsoft.com/office/officeart/2009/3/layout/SubStepProcess"/>
    <dgm:cxn modelId="{94EB4FB6-8DDF-4BDB-95BE-9FC3B8C85C3B}" type="presParOf" srcId="{3BCB62CF-AD31-4D00-B35D-11801E6CAFEC}" destId="{EB7D65A1-B96A-4B5C-A87B-48B421C1E04D}" srcOrd="1" destOrd="0" presId="urn:microsoft.com/office/officeart/2009/3/layout/SubStepProcess"/>
    <dgm:cxn modelId="{920A56C0-9816-41CE-9D71-1461F67A31D5}" type="presParOf" srcId="{3BCB62CF-AD31-4D00-B35D-11801E6CAFEC}" destId="{BEE9E659-3A6F-41E4-A68B-EF39ED9B45D8}" srcOrd="2" destOrd="0" presId="urn:microsoft.com/office/officeart/2009/3/layout/SubStepProcess"/>
    <dgm:cxn modelId="{6BB96557-5C56-4AEB-8E60-EA7E47A2BB5C}" type="presParOf" srcId="{3BCB62CF-AD31-4D00-B35D-11801E6CAFEC}" destId="{2D04EBAD-CA37-4FD2-967B-B410B8D4E3FF}" srcOrd="3" destOrd="0" presId="urn:microsoft.com/office/officeart/2009/3/layout/SubStepProcess"/>
    <dgm:cxn modelId="{4788144E-8113-4CB7-BF94-F4B31AAB6128}" type="presParOf" srcId="{3BCB62CF-AD31-4D00-B35D-11801E6CAFEC}" destId="{CF9383D6-598E-44DD-81C2-93CD5D683ED2}" srcOrd="4" destOrd="0" presId="urn:microsoft.com/office/officeart/2009/3/layout/SubStepProcess"/>
    <dgm:cxn modelId="{712788B5-2215-4D5B-8650-85A8967AB948}" type="presParOf" srcId="{BF8EFD44-6715-476D-A091-86F81B1E6747}" destId="{B3CF51FE-50EB-48BB-AFC7-9BBF3F49C9F4}" srcOrd="3" destOrd="0" presId="urn:microsoft.com/office/officeart/2009/3/layout/SubStepProcess"/>
    <dgm:cxn modelId="{0EA7A8DD-3C1C-428D-838D-DA1D0C479BC9}" type="presParOf" srcId="{BF8EFD44-6715-476D-A091-86F81B1E6747}" destId="{3A351C9E-4BDE-436D-AA63-4FB7F6AC70C9}" srcOrd="4" destOrd="0" presId="urn:microsoft.com/office/officeart/2009/3/layout/SubStepProcess"/>
    <dgm:cxn modelId="{F8D146F7-98A4-4AAB-A9A2-0CB49BD50AA5}" type="presParOf" srcId="{BF8EFD44-6715-476D-A091-86F81B1E6747}" destId="{9440DE0A-2E8F-4CFB-B2DD-BFA55B2213CB}" srcOrd="5" destOrd="0" presId="urn:microsoft.com/office/officeart/2009/3/layout/SubStepProcess"/>
    <dgm:cxn modelId="{4B861870-847A-487E-B881-BEC9CE8A4A85}" type="presParOf" srcId="{9440DE0A-2E8F-4CFB-B2DD-BFA55B2213CB}" destId="{1BD33E9B-1AAE-4B4F-9176-9EBF73FFAA75}" srcOrd="0" destOrd="0" presId="urn:microsoft.com/office/officeart/2009/3/layout/SubStepProcess"/>
    <dgm:cxn modelId="{FB49B3DE-BF30-470B-BB9C-92BB6960C13F}" type="presParOf" srcId="{9440DE0A-2E8F-4CFB-B2DD-BFA55B2213CB}" destId="{523C800E-95CB-4B3B-80DC-42F2DDD00B80}" srcOrd="1" destOrd="0" presId="urn:microsoft.com/office/officeart/2009/3/layout/SubStepProcess"/>
    <dgm:cxn modelId="{55E8C315-C1EA-4687-BA96-2EEAFFA78D49}" type="presParOf" srcId="{9440DE0A-2E8F-4CFB-B2DD-BFA55B2213CB}" destId="{034C1C86-8D32-4907-9869-95EB9F1C62EF}" srcOrd="2" destOrd="0" presId="urn:microsoft.com/office/officeart/2009/3/layout/SubStepProcess"/>
    <dgm:cxn modelId="{0E7E6FCB-14B6-46EB-B5E6-09E4625CC5B8}" type="presParOf" srcId="{9440DE0A-2E8F-4CFB-B2DD-BFA55B2213CB}" destId="{435B299B-6917-4B89-864E-BAA5341F120B}" srcOrd="3" destOrd="0" presId="urn:microsoft.com/office/officeart/2009/3/layout/SubStepProcess"/>
    <dgm:cxn modelId="{A213F4A7-D153-4BAF-8DD7-11A6C067091B}" type="presParOf" srcId="{9440DE0A-2E8F-4CFB-B2DD-BFA55B2213CB}" destId="{B084A521-0A05-431B-9067-B21DD6D4244F}" srcOrd="4" destOrd="0" presId="urn:microsoft.com/office/officeart/2009/3/layout/SubStepProcess"/>
    <dgm:cxn modelId="{66B71D6A-4DDA-4247-95B2-16F46836926E}" type="presParOf" srcId="{6DAF37E9-78D9-4732-B49E-4B2CDA2A72D4}" destId="{B498E5A8-8E9C-49BF-885E-C4BF90E79195}" srcOrd="3" destOrd="0" presId="urn:microsoft.com/office/officeart/2009/3/layout/SubStepProcess"/>
    <dgm:cxn modelId="{A369C6EF-FD19-407C-ABB9-CF16AAFEACAB}" type="presParOf" srcId="{6DAF37E9-78D9-4732-B49E-4B2CDA2A72D4}" destId="{473E116E-625B-4625-AB4A-9A6F226A3453}" srcOrd="4" destOrd="0" presId="urn:microsoft.com/office/officeart/2009/3/layout/SubStepProcess"/>
  </dgm:cxnLst>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C14ECF-0AAD-4D90-8789-8800D4B0E847}">
      <dsp:nvSpPr>
        <dsp:cNvPr id="0" name=""/>
        <dsp:cNvSpPr/>
      </dsp:nvSpPr>
      <dsp:spPr>
        <a:xfrm>
          <a:off x="139619" y="0"/>
          <a:ext cx="1543049" cy="1543049"/>
        </a:xfrm>
        <a:prstGeom prst="ellipse">
          <a:avLst/>
        </a:prstGeom>
        <a:solidFill>
          <a:schemeClr val="tx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kern="1200"/>
            <a:t>Retailers</a:t>
          </a:r>
        </a:p>
      </dsp:txBody>
      <dsp:txXfrm>
        <a:off x="365593" y="225974"/>
        <a:ext cx="1091101" cy="1091101"/>
      </dsp:txXfrm>
    </dsp:sp>
    <dsp:sp modelId="{35C52567-7612-4163-AA75-E26C2E162EF6}">
      <dsp:nvSpPr>
        <dsp:cNvPr id="0" name=""/>
        <dsp:cNvSpPr/>
      </dsp:nvSpPr>
      <dsp:spPr>
        <a:xfrm rot="19178964">
          <a:off x="1669552" y="557629"/>
          <a:ext cx="529766" cy="0"/>
        </a:xfrm>
        <a:custGeom>
          <a:avLst/>
          <a:gdLst/>
          <a:ahLst/>
          <a:cxnLst/>
          <a:rect l="0" t="0" r="0" b="0"/>
          <a:pathLst>
            <a:path>
              <a:moveTo>
                <a:pt x="0" y="0"/>
              </a:moveTo>
              <a:lnTo>
                <a:pt x="529766" y="0"/>
              </a:lnTo>
            </a:path>
          </a:pathLst>
        </a:cu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B9B04F3-91DF-47DB-9ECA-921CF83A419C}">
      <dsp:nvSpPr>
        <dsp:cNvPr id="0" name=""/>
        <dsp:cNvSpPr/>
      </dsp:nvSpPr>
      <dsp:spPr>
        <a:xfrm rot="13221036">
          <a:off x="3858581" y="557629"/>
          <a:ext cx="529766" cy="0"/>
        </a:xfrm>
        <a:custGeom>
          <a:avLst/>
          <a:gdLst/>
          <a:ahLst/>
          <a:cxnLst/>
          <a:rect l="0" t="0" r="0" b="0"/>
          <a:pathLst>
            <a:path>
              <a:moveTo>
                <a:pt x="0" y="0"/>
              </a:moveTo>
              <a:lnTo>
                <a:pt x="529766" y="0"/>
              </a:lnTo>
            </a:path>
          </a:pathLst>
        </a:custGeom>
        <a:noFill/>
        <a:ln w="25400" cap="flat" cmpd="sng" algn="ctr">
          <a:solidFill>
            <a:schemeClr val="accent6"/>
          </a:solidFill>
          <a:prstDash val="solid"/>
          <a:headEnd type="triangle" w="med" len="med"/>
          <a:tailEnd type="none" w="med" len="me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EE9E659-3A6F-41E4-A68B-EF39ED9B45D8}">
      <dsp:nvSpPr>
        <dsp:cNvPr id="0" name=""/>
        <dsp:cNvSpPr/>
      </dsp:nvSpPr>
      <dsp:spPr>
        <a:xfrm>
          <a:off x="2136301" y="386127"/>
          <a:ext cx="196382" cy="0"/>
        </a:xfrm>
        <a:prstGeom prst="line">
          <a:avLst/>
        </a:prstGeom>
        <a:noFill/>
        <a:ln w="25400" cap="flat" cmpd="sng" algn="ctr">
          <a:solidFill>
            <a:schemeClr val="accent5"/>
          </a:solidFill>
          <a:prstDash val="solid"/>
          <a:headEnd type="none" w="med" len="med"/>
          <a:tailEnd type="triangle" w="med" len="me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D04EBAD-CA37-4FD2-967B-B410B8D4E3FF}">
      <dsp:nvSpPr>
        <dsp:cNvPr id="0" name=""/>
        <dsp:cNvSpPr/>
      </dsp:nvSpPr>
      <dsp:spPr>
        <a:xfrm>
          <a:off x="2332684" y="729"/>
          <a:ext cx="1392531" cy="77079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0" kern="1200" dirty="0">
              <a:solidFill>
                <a:schemeClr val="accent1"/>
              </a:solidFill>
            </a:rPr>
            <a:t>Insert ads</a:t>
          </a:r>
        </a:p>
      </dsp:txBody>
      <dsp:txXfrm>
        <a:off x="2332684" y="729"/>
        <a:ext cx="1392531" cy="770795"/>
      </dsp:txXfrm>
    </dsp:sp>
    <dsp:sp modelId="{CF9383D6-598E-44DD-81C2-93CD5D683ED2}">
      <dsp:nvSpPr>
        <dsp:cNvPr id="0" name=""/>
        <dsp:cNvSpPr/>
      </dsp:nvSpPr>
      <dsp:spPr>
        <a:xfrm>
          <a:off x="3725215" y="386127"/>
          <a:ext cx="196382" cy="0"/>
        </a:xfrm>
        <a:prstGeom prst="line">
          <a:avLst/>
        </a:prstGeom>
        <a:noFill/>
        <a:ln w="25400" cap="flat" cmpd="sng" algn="ctr">
          <a:solidFill>
            <a:schemeClr val="accent6"/>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3CF51FE-50EB-48BB-AFC7-9BBF3F49C9F4}">
      <dsp:nvSpPr>
        <dsp:cNvPr id="0" name=""/>
        <dsp:cNvSpPr/>
      </dsp:nvSpPr>
      <dsp:spPr>
        <a:xfrm rot="2421036">
          <a:off x="1669552" y="985420"/>
          <a:ext cx="529766" cy="0"/>
        </a:xfrm>
        <a:custGeom>
          <a:avLst/>
          <a:gdLst/>
          <a:ahLst/>
          <a:cxnLst/>
          <a:rect l="0" t="0" r="0" b="0"/>
          <a:pathLst>
            <a:path>
              <a:moveTo>
                <a:pt x="0" y="0"/>
              </a:moveTo>
              <a:lnTo>
                <a:pt x="529766" y="0"/>
              </a:lnTo>
            </a:path>
          </a:pathLst>
        </a:custGeom>
        <a:noFill/>
        <a:ln w="25400" cap="flat" cmpd="sng" algn="ctr">
          <a:solidFill>
            <a:schemeClr val="accent6"/>
          </a:solidFill>
          <a:prstDash val="solid"/>
          <a:headEnd type="triangle" w="med" len="med"/>
          <a:tailEnd type="none" w="med" len="me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A351C9E-4BDE-436D-AA63-4FB7F6AC70C9}">
      <dsp:nvSpPr>
        <dsp:cNvPr id="0" name=""/>
        <dsp:cNvSpPr/>
      </dsp:nvSpPr>
      <dsp:spPr>
        <a:xfrm rot="8378964">
          <a:off x="3858581" y="985420"/>
          <a:ext cx="529766" cy="0"/>
        </a:xfrm>
        <a:custGeom>
          <a:avLst/>
          <a:gdLst/>
          <a:ahLst/>
          <a:cxnLst/>
          <a:rect l="0" t="0" r="0" b="0"/>
          <a:pathLst>
            <a:path>
              <a:moveTo>
                <a:pt x="0" y="0"/>
              </a:moveTo>
              <a:lnTo>
                <a:pt x="529766" y="0"/>
              </a:lnTo>
            </a:path>
          </a:pathLst>
        </a:custGeom>
        <a:noFill/>
        <a:ln w="25400" cap="flat" cmpd="sng" algn="ctr">
          <a:solidFill>
            <a:schemeClr val="accent3"/>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34C1C86-8D32-4907-9869-95EB9F1C62EF}">
      <dsp:nvSpPr>
        <dsp:cNvPr id="0" name=""/>
        <dsp:cNvSpPr/>
      </dsp:nvSpPr>
      <dsp:spPr>
        <a:xfrm>
          <a:off x="2136301" y="1156922"/>
          <a:ext cx="196382" cy="0"/>
        </a:xfrm>
        <a:prstGeom prst="line">
          <a:avLst/>
        </a:prstGeom>
        <a:noFill/>
        <a:ln w="25400" cap="flat" cmpd="sng" algn="ctr">
          <a:solidFill>
            <a:schemeClr val="accent6"/>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35B299B-6917-4B89-864E-BAA5341F120B}">
      <dsp:nvSpPr>
        <dsp:cNvPr id="0" name=""/>
        <dsp:cNvSpPr/>
      </dsp:nvSpPr>
      <dsp:spPr>
        <a:xfrm>
          <a:off x="2332684" y="771524"/>
          <a:ext cx="1392531" cy="77079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0" kern="1200" dirty="0">
              <a:solidFill>
                <a:schemeClr val="accent3">
                  <a:lumMod val="75000"/>
                </a:schemeClr>
              </a:solidFill>
            </a:rPr>
            <a:t>Require ads</a:t>
          </a:r>
        </a:p>
      </dsp:txBody>
      <dsp:txXfrm>
        <a:off x="2332684" y="771524"/>
        <a:ext cx="1392531" cy="770795"/>
      </dsp:txXfrm>
    </dsp:sp>
    <dsp:sp modelId="{B084A521-0A05-431B-9067-B21DD6D4244F}">
      <dsp:nvSpPr>
        <dsp:cNvPr id="0" name=""/>
        <dsp:cNvSpPr/>
      </dsp:nvSpPr>
      <dsp:spPr>
        <a:xfrm>
          <a:off x="3725215" y="1156922"/>
          <a:ext cx="196382" cy="0"/>
        </a:xfrm>
        <a:prstGeom prst="line">
          <a:avLst/>
        </a:prstGeom>
        <a:noFill/>
        <a:ln w="25400" cap="flat" cmpd="sng" algn="ctr">
          <a:solidFill>
            <a:schemeClr val="accent3"/>
          </a:solidFill>
          <a:prstDash val="solid"/>
          <a:headEnd type="triangle" w="med" len="med"/>
          <a:tailEnd type="none" w="med" len="me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73E116E-625B-4625-AB4A-9A6F226A3453}">
      <dsp:nvSpPr>
        <dsp:cNvPr id="0" name=""/>
        <dsp:cNvSpPr/>
      </dsp:nvSpPr>
      <dsp:spPr>
        <a:xfrm>
          <a:off x="4375230" y="0"/>
          <a:ext cx="1543049" cy="1543049"/>
        </a:xfrm>
        <a:prstGeom prst="ellipse">
          <a:avLst/>
        </a:prstGeom>
        <a:solidFill>
          <a:schemeClr val="accent3">
            <a:lumMod val="7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kern="1200"/>
            <a:t>Consumers</a:t>
          </a:r>
        </a:p>
      </dsp:txBody>
      <dsp:txXfrm>
        <a:off x="4601204" y="225974"/>
        <a:ext cx="1091101" cy="1091101"/>
      </dsp:txXfrm>
    </dsp:sp>
  </dsp:spTree>
</dsp:drawing>
</file>

<file path=ppt/diagrams/layout1.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B5CAA4-90A5-41AD-A241-D61811F5592A}" type="datetimeFigureOut">
              <a:rPr lang="en-US" smtClean="0"/>
              <a:t>4/4/2015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887430-C60F-4657-A87F-5F7DAD4E7D9A}" type="slidenum">
              <a:rPr lang="en-US" smtClean="0"/>
              <a:t>‹N›</a:t>
            </a:fld>
            <a:endParaRPr lang="en-US" dirty="0"/>
          </a:p>
        </p:txBody>
      </p:sp>
    </p:spTree>
    <p:extLst>
      <p:ext uri="{BB962C8B-B14F-4D97-AF65-F5344CB8AC3E}">
        <p14:creationId xmlns:p14="http://schemas.microsoft.com/office/powerpoint/2010/main" val="16202870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BA9F35-11E4-4C64-B3E1-D80298151032}" type="datetime1">
              <a:rPr lang="en-US" smtClean="0"/>
              <a:t>4/4/2015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874D2-192C-45EC-93A3-87B2A30BE643}" type="slidenum">
              <a:rPr lang="en-US" smtClean="0"/>
              <a:t>‹N›</a:t>
            </a:fld>
            <a:endParaRPr lang="en-US" dirty="0"/>
          </a:p>
        </p:txBody>
      </p:sp>
    </p:spTree>
    <p:extLst>
      <p:ext uri="{BB962C8B-B14F-4D97-AF65-F5344CB8AC3E}">
        <p14:creationId xmlns:p14="http://schemas.microsoft.com/office/powerpoint/2010/main" val="3907514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D39005-98DF-4F66-9F73-1D86F30C2E05}" type="datetime1">
              <a:rPr lang="en-US" smtClean="0"/>
              <a:t>4/4/2015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874D2-192C-45EC-93A3-87B2A30BE643}" type="slidenum">
              <a:rPr lang="en-US" smtClean="0"/>
              <a:t>‹N›</a:t>
            </a:fld>
            <a:endParaRPr lang="en-US" dirty="0"/>
          </a:p>
        </p:txBody>
      </p:sp>
    </p:spTree>
    <p:extLst>
      <p:ext uri="{BB962C8B-B14F-4D97-AF65-F5344CB8AC3E}">
        <p14:creationId xmlns:p14="http://schemas.microsoft.com/office/powerpoint/2010/main" val="2818798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E4724C-7FAC-4895-A97C-9C83BB4545EE}" type="datetime1">
              <a:rPr lang="en-US" smtClean="0"/>
              <a:t>4/4/2015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874D2-192C-45EC-93A3-87B2A30BE643}" type="slidenum">
              <a:rPr lang="en-US" smtClean="0"/>
              <a:t>‹N›</a:t>
            </a:fld>
            <a:endParaRPr lang="en-US" dirty="0"/>
          </a:p>
        </p:txBody>
      </p:sp>
    </p:spTree>
    <p:extLst>
      <p:ext uri="{BB962C8B-B14F-4D97-AF65-F5344CB8AC3E}">
        <p14:creationId xmlns:p14="http://schemas.microsoft.com/office/powerpoint/2010/main" val="1653920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F2E488-BB42-4D6D-955F-883084442EC4}" type="datetime1">
              <a:rPr lang="en-US" smtClean="0"/>
              <a:t>4/4/2015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874D2-192C-45EC-93A3-87B2A30BE643}" type="slidenum">
              <a:rPr lang="en-US" smtClean="0"/>
              <a:t>‹N›</a:t>
            </a:fld>
            <a:endParaRPr lang="en-US" dirty="0"/>
          </a:p>
        </p:txBody>
      </p:sp>
    </p:spTree>
    <p:extLst>
      <p:ext uri="{BB962C8B-B14F-4D97-AF65-F5344CB8AC3E}">
        <p14:creationId xmlns:p14="http://schemas.microsoft.com/office/powerpoint/2010/main" val="10554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6C3C30-61CB-4C60-B38C-62DD22D25875}" type="datetime1">
              <a:rPr lang="en-US" smtClean="0"/>
              <a:t>4/4/2015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874D2-192C-45EC-93A3-87B2A30BE643}" type="slidenum">
              <a:rPr lang="en-US" smtClean="0"/>
              <a:t>‹N›</a:t>
            </a:fld>
            <a:endParaRPr lang="en-US" dirty="0"/>
          </a:p>
        </p:txBody>
      </p:sp>
    </p:spTree>
    <p:extLst>
      <p:ext uri="{BB962C8B-B14F-4D97-AF65-F5344CB8AC3E}">
        <p14:creationId xmlns:p14="http://schemas.microsoft.com/office/powerpoint/2010/main" val="2438136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F8C039-A11F-42AA-9A04-DF03188E2706}" type="datetime1">
              <a:rPr lang="en-US" smtClean="0"/>
              <a:t>4/4/2015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874D2-192C-45EC-93A3-87B2A30BE643}" type="slidenum">
              <a:rPr lang="en-US" smtClean="0"/>
              <a:t>‹N›</a:t>
            </a:fld>
            <a:endParaRPr lang="en-US" dirty="0"/>
          </a:p>
        </p:txBody>
      </p:sp>
    </p:spTree>
    <p:extLst>
      <p:ext uri="{BB962C8B-B14F-4D97-AF65-F5344CB8AC3E}">
        <p14:creationId xmlns:p14="http://schemas.microsoft.com/office/powerpoint/2010/main" val="2394256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F0ADD0E-93EA-45DC-BB71-F25B58BDA7B6}" type="datetime1">
              <a:rPr lang="en-US" smtClean="0"/>
              <a:t>4/4/2015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F874D2-192C-45EC-93A3-87B2A30BE643}" type="slidenum">
              <a:rPr lang="en-US" smtClean="0"/>
              <a:t>‹N›</a:t>
            </a:fld>
            <a:endParaRPr lang="en-US" dirty="0"/>
          </a:p>
        </p:txBody>
      </p:sp>
    </p:spTree>
    <p:extLst>
      <p:ext uri="{BB962C8B-B14F-4D97-AF65-F5344CB8AC3E}">
        <p14:creationId xmlns:p14="http://schemas.microsoft.com/office/powerpoint/2010/main" val="2320479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846F70-0BBC-413D-8619-ECC9DE905346}" type="datetime1">
              <a:rPr lang="en-US" smtClean="0"/>
              <a:t>4/4/2015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1F874D2-192C-45EC-93A3-87B2A30BE643}" type="slidenum">
              <a:rPr lang="en-US" smtClean="0"/>
              <a:t>‹N›</a:t>
            </a:fld>
            <a:endParaRPr lang="en-US" dirty="0"/>
          </a:p>
        </p:txBody>
      </p:sp>
    </p:spTree>
    <p:extLst>
      <p:ext uri="{BB962C8B-B14F-4D97-AF65-F5344CB8AC3E}">
        <p14:creationId xmlns:p14="http://schemas.microsoft.com/office/powerpoint/2010/main" val="1288387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F13F28-181A-4598-8667-A0BE9EA7DA10}" type="datetime1">
              <a:rPr lang="en-US" smtClean="0"/>
              <a:t>4/4/2015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1F874D2-192C-45EC-93A3-87B2A30BE643}" type="slidenum">
              <a:rPr lang="en-US" smtClean="0"/>
              <a:t>‹N›</a:t>
            </a:fld>
            <a:endParaRPr lang="en-US" dirty="0"/>
          </a:p>
        </p:txBody>
      </p:sp>
    </p:spTree>
    <p:extLst>
      <p:ext uri="{BB962C8B-B14F-4D97-AF65-F5344CB8AC3E}">
        <p14:creationId xmlns:p14="http://schemas.microsoft.com/office/powerpoint/2010/main" val="3313317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89AF4B-DD9A-4B31-9224-61D296A17DCA}" type="datetime1">
              <a:rPr lang="en-US" smtClean="0"/>
              <a:t>4/4/2015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874D2-192C-45EC-93A3-87B2A30BE643}" type="slidenum">
              <a:rPr lang="en-US" smtClean="0"/>
              <a:t>‹N›</a:t>
            </a:fld>
            <a:endParaRPr lang="en-US" dirty="0"/>
          </a:p>
        </p:txBody>
      </p:sp>
    </p:spTree>
    <p:extLst>
      <p:ext uri="{BB962C8B-B14F-4D97-AF65-F5344CB8AC3E}">
        <p14:creationId xmlns:p14="http://schemas.microsoft.com/office/powerpoint/2010/main" val="1909456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A03BC9-6E89-4275-91A8-8A60AB4EE414}" type="datetime1">
              <a:rPr lang="en-US" smtClean="0"/>
              <a:t>4/4/2015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874D2-192C-45EC-93A3-87B2A30BE643}" type="slidenum">
              <a:rPr lang="en-US" smtClean="0"/>
              <a:t>‹N›</a:t>
            </a:fld>
            <a:endParaRPr lang="en-US" dirty="0"/>
          </a:p>
        </p:txBody>
      </p:sp>
    </p:spTree>
    <p:extLst>
      <p:ext uri="{BB962C8B-B14F-4D97-AF65-F5344CB8AC3E}">
        <p14:creationId xmlns:p14="http://schemas.microsoft.com/office/powerpoint/2010/main" val="4111110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9F8BAD-AE1F-47A4-948E-F3742362998D}" type="datetime1">
              <a:rPr lang="en-US" smtClean="0"/>
              <a:t>4/4/2015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874D2-192C-45EC-93A3-87B2A30BE643}" type="slidenum">
              <a:rPr lang="en-US" smtClean="0"/>
              <a:t>‹N›</a:t>
            </a:fld>
            <a:endParaRPr lang="en-US" dirty="0"/>
          </a:p>
        </p:txBody>
      </p:sp>
    </p:spTree>
    <p:extLst>
      <p:ext uri="{BB962C8B-B14F-4D97-AF65-F5344CB8AC3E}">
        <p14:creationId xmlns:p14="http://schemas.microsoft.com/office/powerpoint/2010/main" val="34440953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jpeg"/><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2"/>
          <p:cNvPicPr/>
          <p:nvPr/>
        </p:nvPicPr>
        <p:blipFill rotWithShape="1">
          <a:blip r:embed="rId2">
            <a:extLst>
              <a:ext uri="{28A0092B-C50C-407E-A947-70E740481C1C}">
                <a14:useLocalDpi xmlns:a14="http://schemas.microsoft.com/office/drawing/2010/main" val="0"/>
              </a:ext>
            </a:extLst>
          </a:blip>
          <a:srcRect l="25822" t="28899" r="5274" b="17102"/>
          <a:stretch/>
        </p:blipFill>
        <p:spPr bwMode="auto">
          <a:xfrm>
            <a:off x="2949724" y="2574422"/>
            <a:ext cx="4213076" cy="880218"/>
          </a:xfrm>
          <a:prstGeom prst="rect">
            <a:avLst/>
          </a:prstGeom>
          <a:noFill/>
          <a:ln>
            <a:noFill/>
          </a:ln>
        </p:spPr>
      </p:pic>
      <p:pic>
        <p:nvPicPr>
          <p:cNvPr id="6" name="Immagine 2"/>
          <p:cNvPicPr/>
          <p:nvPr/>
        </p:nvPicPr>
        <p:blipFill rotWithShape="1">
          <a:blip r:embed="rId2">
            <a:extLst>
              <a:ext uri="{28A0092B-C50C-407E-A947-70E740481C1C}">
                <a14:useLocalDpi xmlns:a14="http://schemas.microsoft.com/office/drawing/2010/main" val="0"/>
              </a:ext>
            </a:extLst>
          </a:blip>
          <a:srcRect l="3761" t="10398" r="75973" b="17253"/>
          <a:stretch/>
        </p:blipFill>
        <p:spPr bwMode="auto">
          <a:xfrm>
            <a:off x="1241276" y="2437687"/>
            <a:ext cx="1501924" cy="1448513"/>
          </a:xfrm>
          <a:prstGeom prst="rect">
            <a:avLst/>
          </a:prstGeom>
          <a:noFill/>
          <a:ln>
            <a:noFill/>
          </a:ln>
        </p:spPr>
      </p:pic>
      <p:sp>
        <p:nvSpPr>
          <p:cNvPr id="4" name="Slide Number Placeholder 3"/>
          <p:cNvSpPr>
            <a:spLocks noGrp="1"/>
          </p:cNvSpPr>
          <p:nvPr>
            <p:ph type="sldNum" sz="quarter" idx="12"/>
          </p:nvPr>
        </p:nvSpPr>
        <p:spPr/>
        <p:txBody>
          <a:bodyPr/>
          <a:lstStyle/>
          <a:p>
            <a:fld id="{C1F874D2-192C-45EC-93A3-87B2A30BE643}" type="slidenum">
              <a:rPr lang="en-US" smtClean="0"/>
              <a:t>1</a:t>
            </a:fld>
            <a:endParaRPr lang="en-US" dirty="0"/>
          </a:p>
        </p:txBody>
      </p:sp>
      <p:sp>
        <p:nvSpPr>
          <p:cNvPr id="7" name="Rectangle 6"/>
          <p:cNvSpPr/>
          <p:nvPr/>
        </p:nvSpPr>
        <p:spPr>
          <a:xfrm>
            <a:off x="-11394" y="0"/>
            <a:ext cx="9155394" cy="73152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6126480"/>
            <a:ext cx="9155394" cy="73152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0" y="5813147"/>
            <a:ext cx="3565143" cy="307777"/>
          </a:xfrm>
          <a:prstGeom prst="rect">
            <a:avLst/>
          </a:prstGeom>
          <a:noFill/>
        </p:spPr>
        <p:txBody>
          <a:bodyPr wrap="none" rtlCol="0">
            <a:spAutoFit/>
          </a:bodyPr>
          <a:lstStyle/>
          <a:p>
            <a:r>
              <a:rPr lang="it-IT" sz="1400" dirty="0" smtClean="0">
                <a:solidFill>
                  <a:schemeClr val="accent6">
                    <a:lumMod val="50000"/>
                  </a:schemeClr>
                </a:solidFill>
              </a:rPr>
              <a:t>© 2015 – v1.0 Apr’15 | Able One Systems S.r.l.</a:t>
            </a:r>
            <a:endParaRPr lang="en-US" sz="1400" dirty="0">
              <a:solidFill>
                <a:schemeClr val="accent6">
                  <a:lumMod val="50000"/>
                </a:schemeClr>
              </a:solidFill>
            </a:endParaRPr>
          </a:p>
        </p:txBody>
      </p:sp>
      <p:sp>
        <p:nvSpPr>
          <p:cNvPr id="11" name="TextBox 10"/>
          <p:cNvSpPr txBox="1"/>
          <p:nvPr/>
        </p:nvSpPr>
        <p:spPr>
          <a:xfrm>
            <a:off x="2946162" y="3276600"/>
            <a:ext cx="2308645" cy="400110"/>
          </a:xfrm>
          <a:prstGeom prst="rect">
            <a:avLst/>
          </a:prstGeom>
          <a:noFill/>
        </p:spPr>
        <p:txBody>
          <a:bodyPr wrap="none" rtlCol="0">
            <a:spAutoFit/>
          </a:bodyPr>
          <a:lstStyle/>
          <a:p>
            <a:r>
              <a:rPr lang="it-IT" sz="2000" b="1" dirty="0" smtClean="0">
                <a:solidFill>
                  <a:schemeClr val="accent6">
                    <a:lumMod val="50000"/>
                  </a:schemeClr>
                </a:solidFill>
                <a:latin typeface="Century Gothic" panose="020B0502020202020204" pitchFamily="34" charset="0"/>
              </a:rPr>
              <a:t>Project </a:t>
            </a:r>
            <a:r>
              <a:rPr lang="en-US" sz="2000" b="1" dirty="0" smtClean="0">
                <a:solidFill>
                  <a:schemeClr val="accent6">
                    <a:lumMod val="50000"/>
                  </a:schemeClr>
                </a:solidFill>
                <a:latin typeface="Century Gothic" panose="020B0502020202020204" pitchFamily="34" charset="0"/>
              </a:rPr>
              <a:t>Overview</a:t>
            </a:r>
            <a:endParaRPr lang="en-US" sz="2000" b="1" dirty="0">
              <a:solidFill>
                <a:schemeClr val="accent6">
                  <a:lumMod val="50000"/>
                </a:schemeClr>
              </a:solidFill>
              <a:latin typeface="Century Gothic" panose="020B0502020202020204" pitchFamily="34" charset="0"/>
            </a:endParaRPr>
          </a:p>
        </p:txBody>
      </p:sp>
    </p:spTree>
    <p:extLst>
      <p:ext uri="{BB962C8B-B14F-4D97-AF65-F5344CB8AC3E}">
        <p14:creationId xmlns:p14="http://schemas.microsoft.com/office/powerpoint/2010/main" val="29692995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2"/>
          <p:cNvPicPr/>
          <p:nvPr/>
        </p:nvPicPr>
        <p:blipFill rotWithShape="1">
          <a:blip r:embed="rId2">
            <a:extLst>
              <a:ext uri="{28A0092B-C50C-407E-A947-70E740481C1C}">
                <a14:useLocalDpi xmlns:a14="http://schemas.microsoft.com/office/drawing/2010/main" val="0"/>
              </a:ext>
            </a:extLst>
          </a:blip>
          <a:srcRect l="25822" t="28899" r="5274" b="17102"/>
          <a:stretch/>
        </p:blipFill>
        <p:spPr bwMode="auto">
          <a:xfrm>
            <a:off x="2949724" y="1813135"/>
            <a:ext cx="4213076" cy="880218"/>
          </a:xfrm>
          <a:prstGeom prst="rect">
            <a:avLst/>
          </a:prstGeom>
          <a:noFill/>
          <a:ln>
            <a:noFill/>
          </a:ln>
        </p:spPr>
      </p:pic>
      <p:pic>
        <p:nvPicPr>
          <p:cNvPr id="6" name="Immagine 2"/>
          <p:cNvPicPr/>
          <p:nvPr/>
        </p:nvPicPr>
        <p:blipFill rotWithShape="1">
          <a:blip r:embed="rId2">
            <a:extLst>
              <a:ext uri="{28A0092B-C50C-407E-A947-70E740481C1C}">
                <a14:useLocalDpi xmlns:a14="http://schemas.microsoft.com/office/drawing/2010/main" val="0"/>
              </a:ext>
            </a:extLst>
          </a:blip>
          <a:srcRect l="3761" t="10398" r="75973" b="17253"/>
          <a:stretch/>
        </p:blipFill>
        <p:spPr bwMode="auto">
          <a:xfrm>
            <a:off x="1241276" y="1676400"/>
            <a:ext cx="1501924" cy="1448513"/>
          </a:xfrm>
          <a:prstGeom prst="rect">
            <a:avLst/>
          </a:prstGeom>
          <a:noFill/>
          <a:ln>
            <a:noFill/>
          </a:ln>
        </p:spPr>
      </p:pic>
      <p:sp>
        <p:nvSpPr>
          <p:cNvPr id="4" name="Slide Number Placeholder 3"/>
          <p:cNvSpPr>
            <a:spLocks noGrp="1"/>
          </p:cNvSpPr>
          <p:nvPr>
            <p:ph type="sldNum" sz="quarter" idx="12"/>
          </p:nvPr>
        </p:nvSpPr>
        <p:spPr/>
        <p:txBody>
          <a:bodyPr/>
          <a:lstStyle/>
          <a:p>
            <a:fld id="{C1F874D2-192C-45EC-93A3-87B2A30BE643}" type="slidenum">
              <a:rPr lang="en-US" smtClean="0"/>
              <a:t>10</a:t>
            </a:fld>
            <a:endParaRPr lang="en-US" dirty="0"/>
          </a:p>
        </p:txBody>
      </p:sp>
      <p:sp>
        <p:nvSpPr>
          <p:cNvPr id="7" name="Rectangle 6"/>
          <p:cNvSpPr/>
          <p:nvPr/>
        </p:nvSpPr>
        <p:spPr>
          <a:xfrm>
            <a:off x="-11394" y="0"/>
            <a:ext cx="9155394" cy="73152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6126480"/>
            <a:ext cx="9155394" cy="73152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0" y="5813147"/>
            <a:ext cx="3606821" cy="307777"/>
          </a:xfrm>
          <a:prstGeom prst="rect">
            <a:avLst/>
          </a:prstGeom>
          <a:noFill/>
        </p:spPr>
        <p:txBody>
          <a:bodyPr wrap="none" rtlCol="0">
            <a:spAutoFit/>
          </a:bodyPr>
          <a:lstStyle/>
          <a:p>
            <a:r>
              <a:rPr lang="it-IT" sz="1400" dirty="0" smtClean="0">
                <a:solidFill>
                  <a:schemeClr val="accent6">
                    <a:lumMod val="50000"/>
                  </a:schemeClr>
                </a:solidFill>
              </a:rPr>
              <a:t>© 2015 – v1.0 Mar’15 | Able One Systems S.r.l.</a:t>
            </a:r>
            <a:endParaRPr lang="en-US" sz="1400" dirty="0">
              <a:solidFill>
                <a:schemeClr val="accent6">
                  <a:lumMod val="50000"/>
                </a:schemeClr>
              </a:solidFill>
            </a:endParaRPr>
          </a:p>
        </p:txBody>
      </p:sp>
      <p:sp>
        <p:nvSpPr>
          <p:cNvPr id="2" name="TextBox 1"/>
          <p:cNvSpPr txBox="1"/>
          <p:nvPr/>
        </p:nvSpPr>
        <p:spPr>
          <a:xfrm>
            <a:off x="1491823" y="3886200"/>
            <a:ext cx="5835252" cy="1200329"/>
          </a:xfrm>
          <a:prstGeom prst="rect">
            <a:avLst/>
          </a:prstGeom>
          <a:noFill/>
        </p:spPr>
        <p:txBody>
          <a:bodyPr wrap="none" rtlCol="0">
            <a:spAutoFit/>
          </a:bodyPr>
          <a:lstStyle/>
          <a:p>
            <a:r>
              <a:rPr lang="it-IT" sz="7200" dirty="0" smtClean="0">
                <a:solidFill>
                  <a:schemeClr val="accent6">
                    <a:lumMod val="50000"/>
                  </a:schemeClr>
                </a:solidFill>
                <a:effectLst>
                  <a:outerShdw blurRad="38100" dist="38100" dir="2700000" algn="tl">
                    <a:srgbClr val="000000">
                      <a:alpha val="43137"/>
                    </a:srgbClr>
                  </a:outerShdw>
                </a:effectLst>
                <a:latin typeface="Century Gothic" panose="020B0502020202020204" pitchFamily="34" charset="0"/>
              </a:rPr>
              <a:t>Thank You !!!</a:t>
            </a:r>
            <a:endParaRPr lang="en-US" sz="7200" dirty="0">
              <a:solidFill>
                <a:schemeClr val="accent6">
                  <a:lumMod val="50000"/>
                </a:schemeClr>
              </a:solidFill>
              <a:effectLst>
                <a:outerShdw blurRad="38100" dist="38100" dir="2700000" algn="tl">
                  <a:srgbClr val="000000">
                    <a:alpha val="43137"/>
                  </a:srgbClr>
                </a:outerShdw>
              </a:effectLst>
              <a:latin typeface="Century Gothic" panose="020B0502020202020204" pitchFamily="34" charset="0"/>
            </a:endParaRPr>
          </a:p>
        </p:txBody>
      </p:sp>
      <p:sp>
        <p:nvSpPr>
          <p:cNvPr id="10" name="TextBox 10"/>
          <p:cNvSpPr txBox="1"/>
          <p:nvPr/>
        </p:nvSpPr>
        <p:spPr>
          <a:xfrm>
            <a:off x="2946162" y="2514600"/>
            <a:ext cx="2308645" cy="400110"/>
          </a:xfrm>
          <a:prstGeom prst="rect">
            <a:avLst/>
          </a:prstGeom>
          <a:noFill/>
        </p:spPr>
        <p:txBody>
          <a:bodyPr wrap="none" rtlCol="0">
            <a:spAutoFit/>
          </a:bodyPr>
          <a:lstStyle/>
          <a:p>
            <a:r>
              <a:rPr lang="it-IT" sz="2000" b="1" dirty="0" smtClean="0">
                <a:solidFill>
                  <a:schemeClr val="accent6">
                    <a:lumMod val="50000"/>
                  </a:schemeClr>
                </a:solidFill>
                <a:latin typeface="Century Gothic" panose="020B0502020202020204" pitchFamily="34" charset="0"/>
              </a:rPr>
              <a:t>Project </a:t>
            </a:r>
            <a:r>
              <a:rPr lang="en-US" sz="2000" b="1" dirty="0" smtClean="0">
                <a:solidFill>
                  <a:schemeClr val="accent6">
                    <a:lumMod val="50000"/>
                  </a:schemeClr>
                </a:solidFill>
                <a:latin typeface="Century Gothic" panose="020B0502020202020204" pitchFamily="34" charset="0"/>
              </a:rPr>
              <a:t>Overview</a:t>
            </a:r>
            <a:endParaRPr lang="en-US" sz="2000" b="1" dirty="0">
              <a:solidFill>
                <a:schemeClr val="accent6">
                  <a:lumMod val="50000"/>
                </a:schemeClr>
              </a:solidFill>
              <a:latin typeface="Century Gothic" panose="020B0502020202020204" pitchFamily="34" charset="0"/>
            </a:endParaRPr>
          </a:p>
        </p:txBody>
      </p:sp>
    </p:spTree>
    <p:extLst>
      <p:ext uri="{BB962C8B-B14F-4D97-AF65-F5344CB8AC3E}">
        <p14:creationId xmlns:p14="http://schemas.microsoft.com/office/powerpoint/2010/main" val="722538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1016238"/>
            <a:ext cx="9144000" cy="0"/>
          </a:xfrm>
          <a:prstGeom prst="line">
            <a:avLst/>
          </a:prstGeom>
        </p:spPr>
        <p:style>
          <a:lnRef idx="2">
            <a:schemeClr val="accent6"/>
          </a:lnRef>
          <a:fillRef idx="0">
            <a:schemeClr val="accent6"/>
          </a:fillRef>
          <a:effectRef idx="1">
            <a:schemeClr val="accent6"/>
          </a:effectRef>
          <a:fontRef idx="minor">
            <a:schemeClr val="tx1"/>
          </a:fontRef>
        </p:style>
      </p:cxnSp>
      <p:cxnSp>
        <p:nvCxnSpPr>
          <p:cNvPr id="5" name="Straight Connector 4"/>
          <p:cNvCxnSpPr/>
          <p:nvPr/>
        </p:nvCxnSpPr>
        <p:spPr>
          <a:xfrm>
            <a:off x="0" y="6172200"/>
            <a:ext cx="9144000" cy="0"/>
          </a:xfrm>
          <a:prstGeom prst="line">
            <a:avLst/>
          </a:prstGeom>
        </p:spPr>
        <p:style>
          <a:lnRef idx="2">
            <a:schemeClr val="accent6"/>
          </a:lnRef>
          <a:fillRef idx="0">
            <a:schemeClr val="accent6"/>
          </a:fillRef>
          <a:effectRef idx="1">
            <a:schemeClr val="accent6"/>
          </a:effectRef>
          <a:fontRef idx="minor">
            <a:schemeClr val="tx1"/>
          </a:fontRef>
        </p:style>
      </p:cxnSp>
      <p:sp>
        <p:nvSpPr>
          <p:cNvPr id="6" name="Slide Number Placeholder 5"/>
          <p:cNvSpPr>
            <a:spLocks noGrp="1"/>
          </p:cNvSpPr>
          <p:nvPr>
            <p:ph type="sldNum" sz="quarter" idx="12"/>
          </p:nvPr>
        </p:nvSpPr>
        <p:spPr/>
        <p:txBody>
          <a:bodyPr/>
          <a:lstStyle/>
          <a:p>
            <a:fld id="{C1F874D2-192C-45EC-93A3-87B2A30BE643}" type="slidenum">
              <a:rPr lang="en-US" smtClean="0"/>
              <a:t>2</a:t>
            </a:fld>
            <a:endParaRPr lang="en-US" dirty="0"/>
          </a:p>
        </p:txBody>
      </p:sp>
      <p:pic>
        <p:nvPicPr>
          <p:cNvPr id="8" name="Immagine 2"/>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3761" t="10398" r="75973" b="17253"/>
          <a:stretch/>
        </p:blipFill>
        <p:spPr bwMode="auto">
          <a:xfrm>
            <a:off x="208659" y="116081"/>
            <a:ext cx="1239141" cy="1179319"/>
          </a:xfrm>
          <a:prstGeom prst="rect">
            <a:avLst/>
          </a:prstGeom>
          <a:noFill/>
          <a:ln>
            <a:noFill/>
          </a:ln>
        </p:spPr>
      </p:pic>
      <p:pic>
        <p:nvPicPr>
          <p:cNvPr id="9" name="Immagine 2"/>
          <p:cNvPicPr/>
          <p:nvPr/>
        </p:nvPicPr>
        <p:blipFill rotWithShape="1">
          <a:blip r:embed="rId2">
            <a:extLst>
              <a:ext uri="{28A0092B-C50C-407E-A947-70E740481C1C}">
                <a14:useLocalDpi xmlns:a14="http://schemas.microsoft.com/office/drawing/2010/main" val="0"/>
              </a:ext>
            </a:extLst>
          </a:blip>
          <a:srcRect l="25822" t="28900" r="5274" b="28055"/>
          <a:stretch/>
        </p:blipFill>
        <p:spPr bwMode="auto">
          <a:xfrm>
            <a:off x="1524762" y="116081"/>
            <a:ext cx="2894838" cy="482125"/>
          </a:xfrm>
          <a:prstGeom prst="rect">
            <a:avLst/>
          </a:prstGeom>
          <a:noFill/>
          <a:ln>
            <a:noFill/>
          </a:ln>
        </p:spPr>
      </p:pic>
      <p:sp>
        <p:nvSpPr>
          <p:cNvPr id="10" name="TextBox 9"/>
          <p:cNvSpPr txBox="1"/>
          <p:nvPr/>
        </p:nvSpPr>
        <p:spPr>
          <a:xfrm>
            <a:off x="1490530" y="623131"/>
            <a:ext cx="2929070" cy="369332"/>
          </a:xfrm>
          <a:prstGeom prst="rect">
            <a:avLst/>
          </a:prstGeom>
          <a:noFill/>
        </p:spPr>
        <p:txBody>
          <a:bodyPr wrap="square" rtlCol="0">
            <a:spAutoFit/>
          </a:bodyPr>
          <a:lstStyle/>
          <a:p>
            <a:r>
              <a:rPr lang="it-IT" dirty="0" smtClean="0">
                <a:solidFill>
                  <a:schemeClr val="accent6">
                    <a:lumMod val="50000"/>
                  </a:schemeClr>
                </a:solidFill>
                <a:latin typeface="Century Gothic" panose="020B0502020202020204" pitchFamily="34" charset="0"/>
              </a:rPr>
              <a:t>Project Overview</a:t>
            </a:r>
            <a:endParaRPr lang="en-US" dirty="0">
              <a:solidFill>
                <a:schemeClr val="accent6">
                  <a:lumMod val="50000"/>
                </a:schemeClr>
              </a:solidFill>
              <a:latin typeface="Century Gothic" panose="020B0502020202020204" pitchFamily="34" charset="0"/>
            </a:endParaRPr>
          </a:p>
        </p:txBody>
      </p:sp>
      <p:sp>
        <p:nvSpPr>
          <p:cNvPr id="11" name="TextBox 10"/>
          <p:cNvSpPr txBox="1"/>
          <p:nvPr/>
        </p:nvSpPr>
        <p:spPr>
          <a:xfrm>
            <a:off x="76200" y="6400800"/>
            <a:ext cx="3606821" cy="307777"/>
          </a:xfrm>
          <a:prstGeom prst="rect">
            <a:avLst/>
          </a:prstGeom>
          <a:noFill/>
        </p:spPr>
        <p:txBody>
          <a:bodyPr wrap="none" rtlCol="0">
            <a:spAutoFit/>
          </a:bodyPr>
          <a:lstStyle/>
          <a:p>
            <a:r>
              <a:rPr lang="it-IT" sz="1400" dirty="0" smtClean="0">
                <a:solidFill>
                  <a:schemeClr val="accent6">
                    <a:lumMod val="50000"/>
                  </a:schemeClr>
                </a:solidFill>
              </a:rPr>
              <a:t>© 2015 – v1.0 Mar’15 | Able One Systems S.r.l.</a:t>
            </a:r>
            <a:endParaRPr lang="en-US" sz="1400" dirty="0">
              <a:solidFill>
                <a:schemeClr val="accent6">
                  <a:lumMod val="50000"/>
                </a:schemeClr>
              </a:solidFill>
            </a:endParaRPr>
          </a:p>
        </p:txBody>
      </p:sp>
      <p:sp>
        <p:nvSpPr>
          <p:cNvPr id="14" name="CasellaDiTesto 13"/>
          <p:cNvSpPr txBox="1"/>
          <p:nvPr/>
        </p:nvSpPr>
        <p:spPr>
          <a:xfrm>
            <a:off x="304800" y="4552890"/>
            <a:ext cx="3762890" cy="415498"/>
          </a:xfrm>
          <a:prstGeom prst="rect">
            <a:avLst/>
          </a:prstGeom>
          <a:noFill/>
        </p:spPr>
        <p:txBody>
          <a:bodyPr wrap="none" rtlCol="0">
            <a:spAutoFit/>
          </a:bodyPr>
          <a:lstStyle/>
          <a:p>
            <a:r>
              <a:rPr lang="it-IT" sz="1200" dirty="0" smtClean="0">
                <a:solidFill>
                  <a:schemeClr val="bg2">
                    <a:lumMod val="25000"/>
                  </a:schemeClr>
                </a:solidFill>
              </a:rPr>
              <a:t>European Commission</a:t>
            </a:r>
            <a:r>
              <a:rPr lang="it-IT" sz="1200" dirty="0" smtClean="0">
                <a:solidFill>
                  <a:schemeClr val="bg2">
                    <a:lumMod val="50000"/>
                  </a:schemeClr>
                </a:solidFill>
              </a:rPr>
              <a:t>: </a:t>
            </a:r>
            <a:r>
              <a:rPr lang="en-US" sz="1200" dirty="0" smtClean="0">
                <a:solidFill>
                  <a:schemeClr val="bg2">
                    <a:lumMod val="50000"/>
                  </a:schemeClr>
                </a:solidFill>
              </a:rPr>
              <a:t>Annual</a:t>
            </a:r>
            <a:r>
              <a:rPr lang="it-IT" sz="1200" dirty="0" smtClean="0">
                <a:solidFill>
                  <a:schemeClr val="bg2">
                    <a:lumMod val="50000"/>
                  </a:schemeClr>
                </a:solidFill>
              </a:rPr>
              <a:t> Report on European SME</a:t>
            </a:r>
            <a:r>
              <a:rPr lang="it-IT" sz="1200" dirty="0">
                <a:solidFill>
                  <a:schemeClr val="bg2">
                    <a:lumMod val="50000"/>
                  </a:schemeClr>
                </a:solidFill>
              </a:rPr>
              <a:t>s</a:t>
            </a:r>
            <a:endParaRPr lang="en-US" sz="1200" dirty="0" smtClean="0">
              <a:solidFill>
                <a:schemeClr val="bg2">
                  <a:lumMod val="50000"/>
                </a:schemeClr>
              </a:solidFill>
            </a:endParaRPr>
          </a:p>
          <a:p>
            <a:r>
              <a:rPr lang="en-US" sz="900" b="1" dirty="0" smtClean="0">
                <a:solidFill>
                  <a:schemeClr val="bg1">
                    <a:lumMod val="65000"/>
                  </a:schemeClr>
                </a:solidFill>
              </a:rPr>
              <a:t>Sources: </a:t>
            </a:r>
            <a:r>
              <a:rPr lang="en-US" sz="900" b="1" dirty="0">
                <a:solidFill>
                  <a:schemeClr val="bg1">
                    <a:lumMod val="65000"/>
                  </a:schemeClr>
                </a:solidFill>
              </a:rPr>
              <a:t>Eurostat, </a:t>
            </a:r>
            <a:r>
              <a:rPr lang="en-US" sz="900" b="1" dirty="0" smtClean="0">
                <a:solidFill>
                  <a:schemeClr val="bg1">
                    <a:lumMod val="65000"/>
                  </a:schemeClr>
                </a:solidFill>
              </a:rPr>
              <a:t>National Statistical Offices, London Economics </a:t>
            </a:r>
            <a:endParaRPr lang="en-US" sz="900" b="1" dirty="0">
              <a:solidFill>
                <a:schemeClr val="bg1">
                  <a:lumMod val="65000"/>
                </a:schemeClr>
              </a:solidFill>
            </a:endParaRPr>
          </a:p>
        </p:txBody>
      </p:sp>
      <p:graphicFrame>
        <p:nvGraphicFramePr>
          <p:cNvPr id="15" name="Grafico 14"/>
          <p:cNvGraphicFramePr/>
          <p:nvPr>
            <p:extLst>
              <p:ext uri="{D42A27DB-BD31-4B8C-83A1-F6EECF244321}">
                <p14:modId xmlns:p14="http://schemas.microsoft.com/office/powerpoint/2010/main" val="835471558"/>
              </p:ext>
            </p:extLst>
          </p:nvPr>
        </p:nvGraphicFramePr>
        <p:xfrm>
          <a:off x="144025" y="2266890"/>
          <a:ext cx="3634276" cy="2286000"/>
        </p:xfrm>
        <a:graphic>
          <a:graphicData uri="http://schemas.openxmlformats.org/drawingml/2006/chart">
            <c:chart xmlns:c="http://schemas.openxmlformats.org/drawingml/2006/chart" xmlns:r="http://schemas.openxmlformats.org/officeDocument/2006/relationships" r:id="rId3"/>
          </a:graphicData>
        </a:graphic>
      </p:graphicFrame>
      <p:sp>
        <p:nvSpPr>
          <p:cNvPr id="16" name="CasellaDiTesto 15"/>
          <p:cNvSpPr txBox="1"/>
          <p:nvPr/>
        </p:nvSpPr>
        <p:spPr>
          <a:xfrm>
            <a:off x="2385516" y="2477869"/>
            <a:ext cx="2948484" cy="646331"/>
          </a:xfrm>
          <a:prstGeom prst="rect">
            <a:avLst/>
          </a:prstGeom>
          <a:noFill/>
        </p:spPr>
        <p:txBody>
          <a:bodyPr wrap="square" rtlCol="0">
            <a:spAutoFit/>
          </a:bodyPr>
          <a:lstStyle/>
          <a:p>
            <a:r>
              <a:rPr lang="en-US" b="1" dirty="0">
                <a:solidFill>
                  <a:schemeClr val="accent6">
                    <a:lumMod val="75000"/>
                  </a:schemeClr>
                </a:solidFill>
              </a:rPr>
              <a:t>The SME business environment in Europe</a:t>
            </a:r>
          </a:p>
        </p:txBody>
      </p:sp>
      <p:sp>
        <p:nvSpPr>
          <p:cNvPr id="17" name="CasellaDiTesto 16"/>
          <p:cNvSpPr txBox="1"/>
          <p:nvPr/>
        </p:nvSpPr>
        <p:spPr>
          <a:xfrm>
            <a:off x="953034" y="3152900"/>
            <a:ext cx="901209" cy="584775"/>
          </a:xfrm>
          <a:prstGeom prst="rect">
            <a:avLst/>
          </a:prstGeom>
          <a:noFill/>
        </p:spPr>
        <p:txBody>
          <a:bodyPr wrap="none" rtlCol="0">
            <a:spAutoFit/>
          </a:bodyPr>
          <a:lstStyle/>
          <a:p>
            <a:r>
              <a:rPr lang="it-IT" sz="3200" b="1" dirty="0" smtClean="0">
                <a:ln>
                  <a:solidFill>
                    <a:schemeClr val="accent6">
                      <a:lumMod val="50000"/>
                    </a:schemeClr>
                  </a:solidFill>
                </a:ln>
                <a:solidFill>
                  <a:schemeClr val="accent6"/>
                </a:solidFill>
                <a:effectLst>
                  <a:outerShdw blurRad="38100" dist="38100" dir="2700000" algn="tl">
                    <a:srgbClr val="000000">
                      <a:alpha val="43137"/>
                    </a:srgbClr>
                  </a:outerShdw>
                </a:effectLst>
              </a:rPr>
              <a:t>92%</a:t>
            </a:r>
            <a:endParaRPr lang="en-US" sz="3200" b="1" dirty="0">
              <a:ln>
                <a:solidFill>
                  <a:schemeClr val="accent6">
                    <a:lumMod val="50000"/>
                  </a:schemeClr>
                </a:solidFill>
              </a:ln>
              <a:solidFill>
                <a:schemeClr val="accent6"/>
              </a:solidFill>
              <a:effectLst>
                <a:outerShdw blurRad="38100" dist="38100" dir="2700000" algn="tl">
                  <a:srgbClr val="000000">
                    <a:alpha val="43137"/>
                  </a:srgbClr>
                </a:outerShdw>
              </a:effectLst>
            </a:endParaRPr>
          </a:p>
        </p:txBody>
      </p:sp>
      <p:sp>
        <p:nvSpPr>
          <p:cNvPr id="19" name="CasellaDiTesto 18"/>
          <p:cNvSpPr txBox="1"/>
          <p:nvPr/>
        </p:nvSpPr>
        <p:spPr>
          <a:xfrm>
            <a:off x="4876800" y="1776948"/>
            <a:ext cx="3962400" cy="3877985"/>
          </a:xfrm>
          <a:prstGeom prst="rect">
            <a:avLst/>
          </a:prstGeom>
          <a:noFill/>
        </p:spPr>
        <p:txBody>
          <a:bodyPr wrap="square" rtlCol="0">
            <a:spAutoFit/>
          </a:bodyPr>
          <a:lstStyle/>
          <a:p>
            <a:pPr algn="just"/>
            <a:r>
              <a:rPr lang="en-US" sz="1200" i="1" dirty="0" smtClean="0">
                <a:solidFill>
                  <a:schemeClr val="bg1">
                    <a:lumMod val="50000"/>
                  </a:schemeClr>
                </a:solidFill>
              </a:rPr>
              <a:t>“Following </a:t>
            </a:r>
            <a:r>
              <a:rPr lang="en-US" sz="1200" i="1" dirty="0">
                <a:solidFill>
                  <a:schemeClr val="bg1">
                    <a:lumMod val="50000"/>
                  </a:schemeClr>
                </a:solidFill>
              </a:rPr>
              <a:t>the daily news, it is easy to get the impression that the European economy is dominated by large, multinational enterprises. Their multi-billion Euro takeovers, global expansion plans or -more recently- risks of mega bankruptcies dominate the headlines</a:t>
            </a:r>
            <a:r>
              <a:rPr lang="en-US" sz="1200" i="1" dirty="0" smtClean="0">
                <a:solidFill>
                  <a:schemeClr val="bg1">
                    <a:lumMod val="50000"/>
                  </a:schemeClr>
                </a:solidFill>
              </a:rPr>
              <a:t>.</a:t>
            </a:r>
          </a:p>
          <a:p>
            <a:pPr algn="just"/>
            <a:endParaRPr lang="en-US" sz="1200" i="1" dirty="0">
              <a:solidFill>
                <a:schemeClr val="bg1">
                  <a:lumMod val="50000"/>
                </a:schemeClr>
              </a:solidFill>
            </a:endParaRPr>
          </a:p>
          <a:p>
            <a:pPr algn="just"/>
            <a:r>
              <a:rPr lang="en-US" sz="1200" i="1" dirty="0">
                <a:solidFill>
                  <a:schemeClr val="bg1">
                    <a:lumMod val="50000"/>
                  </a:schemeClr>
                </a:solidFill>
              </a:rPr>
              <a:t>What usually gets lost is that more than </a:t>
            </a:r>
            <a:r>
              <a:rPr lang="en-US" sz="1200" i="1" dirty="0"/>
              <a:t>99% of all European businesses are, in fact, </a:t>
            </a:r>
            <a:r>
              <a:rPr lang="en-US" sz="1200" i="1" dirty="0" smtClean="0"/>
              <a:t>SMEs</a:t>
            </a:r>
            <a:r>
              <a:rPr lang="en-US" sz="1200" i="1" dirty="0" smtClean="0">
                <a:solidFill>
                  <a:schemeClr val="bg1">
                    <a:lumMod val="50000"/>
                  </a:schemeClr>
                </a:solidFill>
              </a:rPr>
              <a:t>. </a:t>
            </a:r>
            <a:r>
              <a:rPr lang="en-US" sz="1200" i="1" dirty="0">
                <a:solidFill>
                  <a:schemeClr val="bg1">
                    <a:lumMod val="50000"/>
                  </a:schemeClr>
                </a:solidFill>
              </a:rPr>
              <a:t>They provide two out of three of the private sector jobs and contribute to more than half of the total value-added created by businesses in the EU. Moreover, SMEs are the true back-bone of the European economy, being primarily responsible for wealth and economic growth, next to their key role in innovation and R&amp;D</a:t>
            </a:r>
            <a:r>
              <a:rPr lang="en-US" sz="1200" i="1" dirty="0" smtClean="0">
                <a:solidFill>
                  <a:schemeClr val="bg1">
                    <a:lumMod val="50000"/>
                  </a:schemeClr>
                </a:solidFill>
              </a:rPr>
              <a:t>.</a:t>
            </a:r>
          </a:p>
          <a:p>
            <a:pPr algn="just"/>
            <a:endParaRPr lang="en-US" sz="1200" i="1" dirty="0">
              <a:solidFill>
                <a:schemeClr val="bg1">
                  <a:lumMod val="50000"/>
                </a:schemeClr>
              </a:solidFill>
            </a:endParaRPr>
          </a:p>
          <a:p>
            <a:pPr algn="just"/>
            <a:r>
              <a:rPr lang="en-US" sz="1200" i="1" dirty="0">
                <a:solidFill>
                  <a:schemeClr val="bg1">
                    <a:lumMod val="50000"/>
                  </a:schemeClr>
                </a:solidFill>
              </a:rPr>
              <a:t>What is even more intriguing is that nine out of ten SMEs are actually micro enterprises with less than 10 employees. Hence, </a:t>
            </a:r>
            <a:r>
              <a:rPr lang="en-US" sz="1200" i="1" dirty="0"/>
              <a:t>the mainstays of Europe's economy are micro firms, each providing work for two persons, in average</a:t>
            </a:r>
            <a:r>
              <a:rPr lang="en-US" sz="1200" i="1" dirty="0">
                <a:solidFill>
                  <a:schemeClr val="bg1">
                    <a:lumMod val="50000"/>
                  </a:schemeClr>
                </a:solidFill>
              </a:rPr>
              <a:t>. This is probably one of the EU's best kept secrets</a:t>
            </a:r>
            <a:r>
              <a:rPr lang="en-US" sz="1200" i="1" dirty="0" smtClean="0">
                <a:solidFill>
                  <a:schemeClr val="bg1">
                    <a:lumMod val="50000"/>
                  </a:schemeClr>
                </a:solidFill>
              </a:rPr>
              <a:t>!”</a:t>
            </a:r>
            <a:endParaRPr lang="en-US" sz="1200" i="1" dirty="0">
              <a:solidFill>
                <a:schemeClr val="bg1">
                  <a:lumMod val="50000"/>
                </a:schemeClr>
              </a:solidFill>
            </a:endParaRPr>
          </a:p>
        </p:txBody>
      </p:sp>
      <p:sp>
        <p:nvSpPr>
          <p:cNvPr id="23" name="Oval 8"/>
          <p:cNvSpPr/>
          <p:nvPr/>
        </p:nvSpPr>
        <p:spPr>
          <a:xfrm>
            <a:off x="6177501" y="152400"/>
            <a:ext cx="505270" cy="4572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p>
        </p:txBody>
      </p:sp>
      <p:sp>
        <p:nvSpPr>
          <p:cNvPr id="25" name="Oval 9"/>
          <p:cNvSpPr/>
          <p:nvPr/>
        </p:nvSpPr>
        <p:spPr>
          <a:xfrm>
            <a:off x="6962775" y="152400"/>
            <a:ext cx="505270" cy="45720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26" name="Oval 10"/>
          <p:cNvSpPr/>
          <p:nvPr/>
        </p:nvSpPr>
        <p:spPr>
          <a:xfrm>
            <a:off x="7718616" y="161925"/>
            <a:ext cx="505270" cy="4572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27" name="TextBox 11"/>
          <p:cNvSpPr txBox="1"/>
          <p:nvPr/>
        </p:nvSpPr>
        <p:spPr>
          <a:xfrm>
            <a:off x="6019800" y="636896"/>
            <a:ext cx="778834" cy="253916"/>
          </a:xfrm>
          <a:prstGeom prst="rect">
            <a:avLst/>
          </a:prstGeom>
          <a:noFill/>
        </p:spPr>
        <p:txBody>
          <a:bodyPr wrap="square" rtlCol="0">
            <a:spAutoFit/>
          </a:bodyPr>
          <a:lstStyle/>
          <a:p>
            <a:pPr algn="ctr"/>
            <a:r>
              <a:rPr lang="it-IT" sz="1050" dirty="0" smtClean="0">
                <a:solidFill>
                  <a:schemeClr val="accent6">
                    <a:lumMod val="50000"/>
                  </a:schemeClr>
                </a:solidFill>
              </a:rPr>
              <a:t>Market</a:t>
            </a:r>
            <a:endParaRPr lang="en-US" sz="1050" dirty="0">
              <a:solidFill>
                <a:schemeClr val="accent6">
                  <a:lumMod val="50000"/>
                </a:schemeClr>
              </a:solidFill>
            </a:endParaRPr>
          </a:p>
        </p:txBody>
      </p:sp>
      <p:sp>
        <p:nvSpPr>
          <p:cNvPr id="28" name="TextBox 12"/>
          <p:cNvSpPr txBox="1"/>
          <p:nvPr/>
        </p:nvSpPr>
        <p:spPr>
          <a:xfrm>
            <a:off x="6908690" y="636896"/>
            <a:ext cx="635110" cy="253916"/>
          </a:xfrm>
          <a:prstGeom prst="rect">
            <a:avLst/>
          </a:prstGeom>
          <a:noFill/>
        </p:spPr>
        <p:txBody>
          <a:bodyPr wrap="none" rtlCol="0">
            <a:spAutoFit/>
          </a:bodyPr>
          <a:lstStyle/>
          <a:p>
            <a:r>
              <a:rPr lang="it-IT" sz="1050" dirty="0" smtClean="0">
                <a:solidFill>
                  <a:schemeClr val="accent6">
                    <a:lumMod val="60000"/>
                    <a:lumOff val="40000"/>
                  </a:schemeClr>
                </a:solidFill>
              </a:rPr>
              <a:t>Solution</a:t>
            </a:r>
            <a:endParaRPr lang="en-US" sz="1050" dirty="0">
              <a:solidFill>
                <a:schemeClr val="accent6">
                  <a:lumMod val="60000"/>
                  <a:lumOff val="40000"/>
                </a:schemeClr>
              </a:solidFill>
            </a:endParaRPr>
          </a:p>
        </p:txBody>
      </p:sp>
      <p:sp>
        <p:nvSpPr>
          <p:cNvPr id="29" name="TextBox 13"/>
          <p:cNvSpPr txBox="1"/>
          <p:nvPr/>
        </p:nvSpPr>
        <p:spPr>
          <a:xfrm>
            <a:off x="7767660" y="636896"/>
            <a:ext cx="452368" cy="253916"/>
          </a:xfrm>
          <a:prstGeom prst="rect">
            <a:avLst/>
          </a:prstGeom>
          <a:noFill/>
        </p:spPr>
        <p:txBody>
          <a:bodyPr wrap="none" rtlCol="0">
            <a:spAutoFit/>
          </a:bodyPr>
          <a:lstStyle/>
          <a:p>
            <a:pPr algn="ctr"/>
            <a:r>
              <a:rPr lang="it-IT" sz="1050" dirty="0" smtClean="0">
                <a:solidFill>
                  <a:schemeClr val="accent6">
                    <a:lumMod val="60000"/>
                    <a:lumOff val="40000"/>
                  </a:schemeClr>
                </a:solidFill>
              </a:rPr>
              <a:t>S&amp;D </a:t>
            </a:r>
            <a:endParaRPr lang="en-US" sz="1050" dirty="0">
              <a:solidFill>
                <a:schemeClr val="accent6">
                  <a:lumMod val="60000"/>
                  <a:lumOff val="40000"/>
                </a:schemeClr>
              </a:solidFill>
            </a:endParaRPr>
          </a:p>
        </p:txBody>
      </p:sp>
      <p:sp>
        <p:nvSpPr>
          <p:cNvPr id="30" name="Rettangolo 29"/>
          <p:cNvSpPr/>
          <p:nvPr/>
        </p:nvSpPr>
        <p:spPr>
          <a:xfrm>
            <a:off x="6074734" y="871210"/>
            <a:ext cx="723900" cy="5044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ccia in su 30"/>
          <p:cNvSpPr/>
          <p:nvPr/>
        </p:nvSpPr>
        <p:spPr>
          <a:xfrm>
            <a:off x="6341918" y="967916"/>
            <a:ext cx="199264" cy="183306"/>
          </a:xfrm>
          <a:prstGeom prst="upArrow">
            <a:avLst/>
          </a:prstGeom>
          <a:solidFill>
            <a:schemeClr val="accent6"/>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CasellaDiTesto 21"/>
          <p:cNvSpPr txBox="1"/>
          <p:nvPr/>
        </p:nvSpPr>
        <p:spPr>
          <a:xfrm>
            <a:off x="6248400" y="1121897"/>
            <a:ext cx="407484" cy="276999"/>
          </a:xfrm>
          <a:prstGeom prst="rect">
            <a:avLst/>
          </a:prstGeom>
          <a:noFill/>
        </p:spPr>
        <p:txBody>
          <a:bodyPr wrap="none" rtlCol="0">
            <a:spAutoFit/>
          </a:bodyPr>
          <a:lstStyle/>
          <a:p>
            <a:pPr algn="ctr"/>
            <a:r>
              <a:rPr lang="it-IT" sz="1200" b="1" dirty="0" smtClean="0">
                <a:solidFill>
                  <a:schemeClr val="accent6">
                    <a:lumMod val="75000"/>
                  </a:schemeClr>
                </a:solidFill>
              </a:rPr>
              <a:t>1/3</a:t>
            </a:r>
            <a:endParaRPr lang="en-US" sz="1200" b="1" dirty="0">
              <a:solidFill>
                <a:schemeClr val="accent6">
                  <a:lumMod val="75000"/>
                </a:schemeClr>
              </a:solidFill>
            </a:endParaRPr>
          </a:p>
        </p:txBody>
      </p:sp>
      <p:sp>
        <p:nvSpPr>
          <p:cNvPr id="24" name="Oval 10"/>
          <p:cNvSpPr/>
          <p:nvPr/>
        </p:nvSpPr>
        <p:spPr>
          <a:xfrm>
            <a:off x="8480616" y="166048"/>
            <a:ext cx="505270" cy="457200"/>
          </a:xfrm>
          <a:prstGeom prst="ellipse">
            <a:avLst/>
          </a:prstGeom>
          <a:solidFill>
            <a:srgbClr val="CC9900"/>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32" name="TextBox 13"/>
          <p:cNvSpPr txBox="1"/>
          <p:nvPr/>
        </p:nvSpPr>
        <p:spPr>
          <a:xfrm>
            <a:off x="8502364" y="641019"/>
            <a:ext cx="489236" cy="253916"/>
          </a:xfrm>
          <a:prstGeom prst="rect">
            <a:avLst/>
          </a:prstGeom>
          <a:noFill/>
        </p:spPr>
        <p:txBody>
          <a:bodyPr wrap="none" rtlCol="0">
            <a:spAutoFit/>
          </a:bodyPr>
          <a:lstStyle/>
          <a:p>
            <a:r>
              <a:rPr lang="it-IT" sz="1050" dirty="0" smtClean="0">
                <a:solidFill>
                  <a:schemeClr val="accent6">
                    <a:lumMod val="60000"/>
                    <a:lumOff val="40000"/>
                  </a:schemeClr>
                </a:solidFill>
              </a:rPr>
              <a:t>Team</a:t>
            </a:r>
            <a:endParaRPr lang="en-US" sz="1050" dirty="0">
              <a:solidFill>
                <a:schemeClr val="accent6">
                  <a:lumMod val="60000"/>
                  <a:lumOff val="40000"/>
                </a:schemeClr>
              </a:solidFill>
            </a:endParaRPr>
          </a:p>
        </p:txBody>
      </p:sp>
    </p:spTree>
    <p:extLst>
      <p:ext uri="{BB962C8B-B14F-4D97-AF65-F5344CB8AC3E}">
        <p14:creationId xmlns:p14="http://schemas.microsoft.com/office/powerpoint/2010/main" val="3812838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1016238"/>
            <a:ext cx="9144000" cy="0"/>
          </a:xfrm>
          <a:prstGeom prst="line">
            <a:avLst/>
          </a:prstGeom>
        </p:spPr>
        <p:style>
          <a:lnRef idx="2">
            <a:schemeClr val="accent6"/>
          </a:lnRef>
          <a:fillRef idx="0">
            <a:schemeClr val="accent6"/>
          </a:fillRef>
          <a:effectRef idx="1">
            <a:schemeClr val="accent6"/>
          </a:effectRef>
          <a:fontRef idx="minor">
            <a:schemeClr val="tx1"/>
          </a:fontRef>
        </p:style>
      </p:cxnSp>
      <p:cxnSp>
        <p:nvCxnSpPr>
          <p:cNvPr id="5" name="Straight Connector 4"/>
          <p:cNvCxnSpPr/>
          <p:nvPr/>
        </p:nvCxnSpPr>
        <p:spPr>
          <a:xfrm>
            <a:off x="0" y="6172200"/>
            <a:ext cx="9144000" cy="0"/>
          </a:xfrm>
          <a:prstGeom prst="line">
            <a:avLst/>
          </a:prstGeom>
        </p:spPr>
        <p:style>
          <a:lnRef idx="2">
            <a:schemeClr val="accent6"/>
          </a:lnRef>
          <a:fillRef idx="0">
            <a:schemeClr val="accent6"/>
          </a:fillRef>
          <a:effectRef idx="1">
            <a:schemeClr val="accent6"/>
          </a:effectRef>
          <a:fontRef idx="minor">
            <a:schemeClr val="tx1"/>
          </a:fontRef>
        </p:style>
      </p:cxnSp>
      <p:sp>
        <p:nvSpPr>
          <p:cNvPr id="6" name="Slide Number Placeholder 5"/>
          <p:cNvSpPr>
            <a:spLocks noGrp="1"/>
          </p:cNvSpPr>
          <p:nvPr>
            <p:ph type="sldNum" sz="quarter" idx="12"/>
          </p:nvPr>
        </p:nvSpPr>
        <p:spPr/>
        <p:txBody>
          <a:bodyPr/>
          <a:lstStyle/>
          <a:p>
            <a:fld id="{C1F874D2-192C-45EC-93A3-87B2A30BE643}" type="slidenum">
              <a:rPr lang="en-US" smtClean="0"/>
              <a:t>3</a:t>
            </a:fld>
            <a:endParaRPr lang="en-US" dirty="0"/>
          </a:p>
        </p:txBody>
      </p:sp>
      <p:pic>
        <p:nvPicPr>
          <p:cNvPr id="8" name="Immagine 2"/>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3761" t="10398" r="75973" b="17253"/>
          <a:stretch/>
        </p:blipFill>
        <p:spPr bwMode="auto">
          <a:xfrm>
            <a:off x="208659" y="116081"/>
            <a:ext cx="1239141" cy="1179319"/>
          </a:xfrm>
          <a:prstGeom prst="rect">
            <a:avLst/>
          </a:prstGeom>
          <a:noFill/>
          <a:ln>
            <a:noFill/>
          </a:ln>
        </p:spPr>
      </p:pic>
      <p:pic>
        <p:nvPicPr>
          <p:cNvPr id="9" name="Immagine 2"/>
          <p:cNvPicPr/>
          <p:nvPr/>
        </p:nvPicPr>
        <p:blipFill rotWithShape="1">
          <a:blip r:embed="rId2">
            <a:extLst>
              <a:ext uri="{28A0092B-C50C-407E-A947-70E740481C1C}">
                <a14:useLocalDpi xmlns:a14="http://schemas.microsoft.com/office/drawing/2010/main" val="0"/>
              </a:ext>
            </a:extLst>
          </a:blip>
          <a:srcRect l="25822" t="28900" r="5274" b="28055"/>
          <a:stretch/>
        </p:blipFill>
        <p:spPr bwMode="auto">
          <a:xfrm>
            <a:off x="1524762" y="116081"/>
            <a:ext cx="2894838" cy="482125"/>
          </a:xfrm>
          <a:prstGeom prst="rect">
            <a:avLst/>
          </a:prstGeom>
          <a:noFill/>
          <a:ln>
            <a:noFill/>
          </a:ln>
        </p:spPr>
      </p:pic>
      <p:sp>
        <p:nvSpPr>
          <p:cNvPr id="10" name="TextBox 9"/>
          <p:cNvSpPr txBox="1"/>
          <p:nvPr/>
        </p:nvSpPr>
        <p:spPr>
          <a:xfrm>
            <a:off x="1490530" y="623131"/>
            <a:ext cx="2929070" cy="369332"/>
          </a:xfrm>
          <a:prstGeom prst="rect">
            <a:avLst/>
          </a:prstGeom>
          <a:noFill/>
        </p:spPr>
        <p:txBody>
          <a:bodyPr wrap="square" rtlCol="0">
            <a:spAutoFit/>
          </a:bodyPr>
          <a:lstStyle/>
          <a:p>
            <a:r>
              <a:rPr lang="it-IT" dirty="0" smtClean="0">
                <a:solidFill>
                  <a:schemeClr val="accent6">
                    <a:lumMod val="50000"/>
                  </a:schemeClr>
                </a:solidFill>
                <a:latin typeface="Century Gothic" panose="020B0502020202020204" pitchFamily="34" charset="0"/>
              </a:rPr>
              <a:t>Project Overview</a:t>
            </a:r>
            <a:endParaRPr lang="en-US" dirty="0">
              <a:solidFill>
                <a:schemeClr val="accent6">
                  <a:lumMod val="50000"/>
                </a:schemeClr>
              </a:solidFill>
              <a:latin typeface="Century Gothic" panose="020B0502020202020204" pitchFamily="34" charset="0"/>
            </a:endParaRPr>
          </a:p>
        </p:txBody>
      </p:sp>
      <p:sp>
        <p:nvSpPr>
          <p:cNvPr id="11" name="TextBox 10"/>
          <p:cNvSpPr txBox="1"/>
          <p:nvPr/>
        </p:nvSpPr>
        <p:spPr>
          <a:xfrm>
            <a:off x="76200" y="6400800"/>
            <a:ext cx="3606821" cy="307777"/>
          </a:xfrm>
          <a:prstGeom prst="rect">
            <a:avLst/>
          </a:prstGeom>
          <a:noFill/>
        </p:spPr>
        <p:txBody>
          <a:bodyPr wrap="none" rtlCol="0">
            <a:spAutoFit/>
          </a:bodyPr>
          <a:lstStyle/>
          <a:p>
            <a:r>
              <a:rPr lang="it-IT" sz="1400" dirty="0" smtClean="0">
                <a:solidFill>
                  <a:schemeClr val="accent6">
                    <a:lumMod val="50000"/>
                  </a:schemeClr>
                </a:solidFill>
              </a:rPr>
              <a:t>© 2015 – v1.0 Mar’15 | Able One Systems S.r.l.</a:t>
            </a:r>
            <a:endParaRPr lang="en-US" sz="1400" dirty="0">
              <a:solidFill>
                <a:schemeClr val="accent6">
                  <a:lumMod val="50000"/>
                </a:schemeClr>
              </a:solidFill>
            </a:endParaRPr>
          </a:p>
        </p:txBody>
      </p:sp>
      <p:sp>
        <p:nvSpPr>
          <p:cNvPr id="2" name="Rettangolo 1"/>
          <p:cNvSpPr/>
          <p:nvPr/>
        </p:nvSpPr>
        <p:spPr>
          <a:xfrm>
            <a:off x="304800" y="2137602"/>
            <a:ext cx="2740761" cy="2608406"/>
          </a:xfrm>
          <a:prstGeom prst="rect">
            <a:avLst/>
          </a:prstGeom>
        </p:spPr>
        <p:txBody>
          <a:bodyPr wrap="square">
            <a:spAutoFit/>
          </a:bodyPr>
          <a:lstStyle/>
          <a:p>
            <a:pPr algn="just"/>
            <a:r>
              <a:rPr lang="en-US" sz="1200" i="1" dirty="0">
                <a:solidFill>
                  <a:schemeClr val="bg1">
                    <a:lumMod val="50000"/>
                  </a:schemeClr>
                </a:solidFill>
              </a:rPr>
              <a:t>“Economists have theorized that e-commerce ought to lead to intensified price competition, as it </a:t>
            </a:r>
            <a:r>
              <a:rPr lang="en-US" sz="1200" i="1" dirty="0" smtClean="0">
                <a:solidFill>
                  <a:schemeClr val="bg1">
                    <a:lumMod val="50000"/>
                  </a:schemeClr>
                </a:solidFill>
              </a:rPr>
              <a:t>increases </a:t>
            </a:r>
            <a:r>
              <a:rPr lang="en-US" sz="1200" i="1" dirty="0">
                <a:solidFill>
                  <a:schemeClr val="bg1">
                    <a:lumMod val="50000"/>
                  </a:schemeClr>
                </a:solidFill>
              </a:rPr>
              <a:t>consumers' ability to gather information about products and prices” … </a:t>
            </a:r>
            <a:endParaRPr lang="en-US" sz="1200" i="1" dirty="0" smtClean="0">
              <a:solidFill>
                <a:schemeClr val="bg1">
                  <a:lumMod val="50000"/>
                </a:schemeClr>
              </a:solidFill>
            </a:endParaRPr>
          </a:p>
          <a:p>
            <a:pPr algn="just"/>
            <a:endParaRPr lang="en-US" sz="1200" i="1" dirty="0"/>
          </a:p>
          <a:p>
            <a:pPr algn="just"/>
            <a:r>
              <a:rPr lang="en-US" sz="1200" i="1" dirty="0" smtClean="0">
                <a:solidFill>
                  <a:schemeClr val="bg1">
                    <a:lumMod val="50000"/>
                  </a:schemeClr>
                </a:solidFill>
              </a:rPr>
              <a:t>…</a:t>
            </a:r>
            <a:r>
              <a:rPr lang="en-US" sz="1200" i="1" dirty="0" smtClean="0"/>
              <a:t> </a:t>
            </a:r>
            <a:r>
              <a:rPr lang="en-US" sz="1200" i="1" dirty="0" smtClean="0">
                <a:solidFill>
                  <a:schemeClr val="bg1">
                    <a:lumMod val="50000"/>
                  </a:schemeClr>
                </a:solidFill>
              </a:rPr>
              <a:t>“</a:t>
            </a:r>
            <a:r>
              <a:rPr lang="en-US" sz="1200" i="1" dirty="0">
                <a:solidFill>
                  <a:schemeClr val="bg1">
                    <a:lumMod val="50000"/>
                  </a:schemeClr>
                </a:solidFill>
              </a:rPr>
              <a:t>The lone exception </a:t>
            </a:r>
            <a:r>
              <a:rPr lang="en-US" sz="1200" i="1" dirty="0" smtClean="0">
                <a:solidFill>
                  <a:schemeClr val="bg1">
                    <a:lumMod val="50000"/>
                  </a:schemeClr>
                </a:solidFill>
              </a:rPr>
              <a:t>to this </a:t>
            </a:r>
            <a:r>
              <a:rPr lang="en-US" sz="1200" i="1" dirty="0">
                <a:solidFill>
                  <a:schemeClr val="bg1">
                    <a:lumMod val="50000"/>
                  </a:schemeClr>
                </a:solidFill>
              </a:rPr>
              <a:t>pattern has been the very smallest category of bookseller, </a:t>
            </a:r>
            <a:r>
              <a:rPr lang="en-US" sz="1200" i="1" dirty="0"/>
              <a:t>shops with between one and </a:t>
            </a:r>
            <a:r>
              <a:rPr lang="en-US" sz="1200" i="1" dirty="0" smtClean="0"/>
              <a:t>four employees</a:t>
            </a:r>
            <a:r>
              <a:rPr lang="en-US" sz="1200" i="1" dirty="0"/>
              <a:t>, which appear to have withstood the trend.”  </a:t>
            </a:r>
          </a:p>
          <a:p>
            <a:pPr algn="r"/>
            <a:endParaRPr lang="en-US" sz="1050" i="1" dirty="0">
              <a:solidFill>
                <a:schemeClr val="bg1">
                  <a:lumMod val="65000"/>
                </a:schemeClr>
              </a:solidFill>
            </a:endParaRPr>
          </a:p>
          <a:p>
            <a:pPr algn="r"/>
            <a:r>
              <a:rPr lang="en-US" sz="1050" i="1" dirty="0">
                <a:solidFill>
                  <a:schemeClr val="bg1">
                    <a:lumMod val="65000"/>
                  </a:schemeClr>
                </a:solidFill>
              </a:rPr>
              <a:t>(The Economist. 3–9 July 2010. p. </a:t>
            </a:r>
            <a:r>
              <a:rPr lang="en-US" sz="1050" i="1" dirty="0" smtClean="0">
                <a:solidFill>
                  <a:schemeClr val="bg1">
                    <a:lumMod val="65000"/>
                  </a:schemeClr>
                </a:solidFill>
              </a:rPr>
              <a:t>78 </a:t>
            </a:r>
          </a:p>
          <a:p>
            <a:pPr algn="r"/>
            <a:r>
              <a:rPr lang="en-US" sz="1050" i="1" dirty="0" smtClean="0">
                <a:solidFill>
                  <a:schemeClr val="bg1">
                    <a:lumMod val="65000"/>
                  </a:schemeClr>
                </a:solidFill>
              </a:rPr>
              <a:t>Economics </a:t>
            </a:r>
            <a:r>
              <a:rPr lang="en-US" sz="1050" i="1" dirty="0">
                <a:solidFill>
                  <a:schemeClr val="bg1">
                    <a:lumMod val="65000"/>
                  </a:schemeClr>
                </a:solidFill>
              </a:rPr>
              <a:t>focus: “The click and the dead”)</a:t>
            </a:r>
          </a:p>
        </p:txBody>
      </p:sp>
      <p:graphicFrame>
        <p:nvGraphicFramePr>
          <p:cNvPr id="18" name="Grafico 17"/>
          <p:cNvGraphicFramePr/>
          <p:nvPr>
            <p:extLst>
              <p:ext uri="{D42A27DB-BD31-4B8C-83A1-F6EECF244321}">
                <p14:modId xmlns:p14="http://schemas.microsoft.com/office/powerpoint/2010/main" val="1696057265"/>
              </p:ext>
            </p:extLst>
          </p:nvPr>
        </p:nvGraphicFramePr>
        <p:xfrm>
          <a:off x="3429000" y="1701716"/>
          <a:ext cx="5486400" cy="3200400"/>
        </p:xfrm>
        <a:graphic>
          <a:graphicData uri="http://schemas.openxmlformats.org/drawingml/2006/chart">
            <c:chart xmlns:c="http://schemas.openxmlformats.org/drawingml/2006/chart" xmlns:r="http://schemas.openxmlformats.org/officeDocument/2006/relationships" r:id="rId3"/>
          </a:graphicData>
        </a:graphic>
      </p:graphicFrame>
      <p:sp>
        <p:nvSpPr>
          <p:cNvPr id="7" name="AutoShape 2" descr="Risultati immagini per cerchio evidenziator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AutoShape 4" descr="Risultati immagini per cerchio evidenziator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CasellaDiTesto 12"/>
          <p:cNvSpPr txBox="1"/>
          <p:nvPr/>
        </p:nvSpPr>
        <p:spPr>
          <a:xfrm>
            <a:off x="5791200" y="2223241"/>
            <a:ext cx="2971800" cy="415498"/>
          </a:xfrm>
          <a:prstGeom prst="rect">
            <a:avLst/>
          </a:prstGeom>
          <a:noFill/>
        </p:spPr>
        <p:txBody>
          <a:bodyPr wrap="square" rtlCol="0">
            <a:spAutoFit/>
          </a:bodyPr>
          <a:lstStyle/>
          <a:p>
            <a:pPr algn="r"/>
            <a:r>
              <a:rPr lang="en-US" sz="1050" dirty="0">
                <a:solidFill>
                  <a:schemeClr val="bg1">
                    <a:lumMod val="65000"/>
                  </a:schemeClr>
                </a:solidFill>
              </a:rPr>
              <a:t>'The SMEs that communicates' Alberto Dal </a:t>
            </a:r>
            <a:r>
              <a:rPr lang="en-US" sz="1050" dirty="0" smtClean="0">
                <a:solidFill>
                  <a:schemeClr val="bg1">
                    <a:lumMod val="65000"/>
                  </a:schemeClr>
                </a:solidFill>
              </a:rPr>
              <a:t>Sasso</a:t>
            </a:r>
            <a:r>
              <a:rPr lang="en-US" sz="1050" dirty="0">
                <a:solidFill>
                  <a:schemeClr val="bg1">
                    <a:lumMod val="65000"/>
                  </a:schemeClr>
                </a:solidFill>
              </a:rPr>
              <a:t>, Director of Nielsen Media division</a:t>
            </a:r>
          </a:p>
        </p:txBody>
      </p:sp>
      <p:sp>
        <p:nvSpPr>
          <p:cNvPr id="20" name="Parentesi graffa aperta 19"/>
          <p:cNvSpPr/>
          <p:nvPr/>
        </p:nvSpPr>
        <p:spPr>
          <a:xfrm rot="16200000">
            <a:off x="6085197" y="2349417"/>
            <a:ext cx="304801" cy="5105401"/>
          </a:xfrm>
          <a:prstGeom prst="leftBrace">
            <a:avLst/>
          </a:prstGeom>
        </p:spPr>
        <p:style>
          <a:lnRef idx="2">
            <a:schemeClr val="accent6"/>
          </a:lnRef>
          <a:fillRef idx="0">
            <a:schemeClr val="accent6"/>
          </a:fillRef>
          <a:effectRef idx="1">
            <a:schemeClr val="accent6"/>
          </a:effectRef>
          <a:fontRef idx="minor">
            <a:schemeClr val="tx1"/>
          </a:fontRef>
        </p:style>
        <p:txBody>
          <a:bodyPr rtlCol="0" anchor="ctr"/>
          <a:lstStyle/>
          <a:p>
            <a:pPr algn="ctr"/>
            <a:endParaRPr lang="en-US"/>
          </a:p>
        </p:txBody>
      </p:sp>
      <p:pic>
        <p:nvPicPr>
          <p:cNvPr id="1030" name="Picture 6" descr="http://www.vikingop.it/speciallinks/it/vkg/images/landing_voucher/landing_voucher_cerchio-matita.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08075" y="3847191"/>
            <a:ext cx="1143000" cy="1166632"/>
          </a:xfrm>
          <a:prstGeom prst="rect">
            <a:avLst/>
          </a:prstGeom>
          <a:noFill/>
          <a:extLst>
            <a:ext uri="{909E8E84-426E-40DD-AFC4-6F175D3DCCD1}">
              <a14:hiddenFill xmlns:a14="http://schemas.microsoft.com/office/drawing/2010/main">
                <a:solidFill>
                  <a:srgbClr val="FFFFFF"/>
                </a:solidFill>
              </a14:hiddenFill>
            </a:ext>
          </a:extLst>
        </p:spPr>
      </p:pic>
      <p:sp>
        <p:nvSpPr>
          <p:cNvPr id="21" name="CasellaDiTesto 20"/>
          <p:cNvSpPr txBox="1"/>
          <p:nvPr/>
        </p:nvSpPr>
        <p:spPr>
          <a:xfrm>
            <a:off x="4037246" y="5193268"/>
            <a:ext cx="4420954" cy="369332"/>
          </a:xfrm>
          <a:prstGeom prst="rect">
            <a:avLst/>
          </a:prstGeom>
          <a:noFill/>
        </p:spPr>
        <p:txBody>
          <a:bodyPr wrap="none" rtlCol="0">
            <a:spAutoFit/>
          </a:bodyPr>
          <a:lstStyle/>
          <a:p>
            <a:r>
              <a:rPr lang="en-US" b="1" dirty="0" smtClean="0">
                <a:solidFill>
                  <a:schemeClr val="accent6">
                    <a:lumMod val="50000"/>
                  </a:schemeClr>
                </a:solidFill>
              </a:rPr>
              <a:t>High Costs and Low Return On Investments</a:t>
            </a:r>
            <a:endParaRPr lang="en-US" b="1" dirty="0">
              <a:solidFill>
                <a:schemeClr val="accent6">
                  <a:lumMod val="50000"/>
                </a:schemeClr>
              </a:solidFill>
            </a:endParaRPr>
          </a:p>
        </p:txBody>
      </p:sp>
      <p:sp>
        <p:nvSpPr>
          <p:cNvPr id="29" name="Oval 8"/>
          <p:cNvSpPr/>
          <p:nvPr/>
        </p:nvSpPr>
        <p:spPr>
          <a:xfrm>
            <a:off x="6177501" y="152400"/>
            <a:ext cx="505270" cy="4572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p>
        </p:txBody>
      </p:sp>
      <p:sp>
        <p:nvSpPr>
          <p:cNvPr id="30" name="Oval 9"/>
          <p:cNvSpPr/>
          <p:nvPr/>
        </p:nvSpPr>
        <p:spPr>
          <a:xfrm>
            <a:off x="6962775" y="152400"/>
            <a:ext cx="505270" cy="45720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31" name="Oval 10"/>
          <p:cNvSpPr/>
          <p:nvPr/>
        </p:nvSpPr>
        <p:spPr>
          <a:xfrm>
            <a:off x="7718616" y="161925"/>
            <a:ext cx="505270" cy="4572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32" name="TextBox 11"/>
          <p:cNvSpPr txBox="1"/>
          <p:nvPr/>
        </p:nvSpPr>
        <p:spPr>
          <a:xfrm>
            <a:off x="6019800" y="636896"/>
            <a:ext cx="778834" cy="253916"/>
          </a:xfrm>
          <a:prstGeom prst="rect">
            <a:avLst/>
          </a:prstGeom>
          <a:noFill/>
        </p:spPr>
        <p:txBody>
          <a:bodyPr wrap="square" rtlCol="0">
            <a:spAutoFit/>
          </a:bodyPr>
          <a:lstStyle/>
          <a:p>
            <a:pPr algn="ctr"/>
            <a:r>
              <a:rPr lang="it-IT" sz="1050" dirty="0" smtClean="0">
                <a:solidFill>
                  <a:schemeClr val="accent6">
                    <a:lumMod val="50000"/>
                  </a:schemeClr>
                </a:solidFill>
              </a:rPr>
              <a:t>Market</a:t>
            </a:r>
            <a:endParaRPr lang="en-US" sz="1050" dirty="0">
              <a:solidFill>
                <a:schemeClr val="accent6">
                  <a:lumMod val="50000"/>
                </a:schemeClr>
              </a:solidFill>
            </a:endParaRPr>
          </a:p>
        </p:txBody>
      </p:sp>
      <p:sp>
        <p:nvSpPr>
          <p:cNvPr id="33" name="TextBox 12"/>
          <p:cNvSpPr txBox="1"/>
          <p:nvPr/>
        </p:nvSpPr>
        <p:spPr>
          <a:xfrm>
            <a:off x="6908690" y="636896"/>
            <a:ext cx="635110" cy="253916"/>
          </a:xfrm>
          <a:prstGeom prst="rect">
            <a:avLst/>
          </a:prstGeom>
          <a:noFill/>
        </p:spPr>
        <p:txBody>
          <a:bodyPr wrap="none" rtlCol="0">
            <a:spAutoFit/>
          </a:bodyPr>
          <a:lstStyle/>
          <a:p>
            <a:r>
              <a:rPr lang="it-IT" sz="1050" dirty="0" smtClean="0">
                <a:solidFill>
                  <a:schemeClr val="accent6">
                    <a:lumMod val="60000"/>
                    <a:lumOff val="40000"/>
                  </a:schemeClr>
                </a:solidFill>
              </a:rPr>
              <a:t>Solution</a:t>
            </a:r>
            <a:endParaRPr lang="en-US" sz="1050" dirty="0">
              <a:solidFill>
                <a:schemeClr val="accent6">
                  <a:lumMod val="60000"/>
                  <a:lumOff val="40000"/>
                </a:schemeClr>
              </a:solidFill>
            </a:endParaRPr>
          </a:p>
        </p:txBody>
      </p:sp>
      <p:sp>
        <p:nvSpPr>
          <p:cNvPr id="34" name="TextBox 13"/>
          <p:cNvSpPr txBox="1"/>
          <p:nvPr/>
        </p:nvSpPr>
        <p:spPr>
          <a:xfrm>
            <a:off x="7767660" y="636896"/>
            <a:ext cx="452368" cy="253916"/>
          </a:xfrm>
          <a:prstGeom prst="rect">
            <a:avLst/>
          </a:prstGeom>
          <a:noFill/>
        </p:spPr>
        <p:txBody>
          <a:bodyPr wrap="none" rtlCol="0">
            <a:spAutoFit/>
          </a:bodyPr>
          <a:lstStyle/>
          <a:p>
            <a:pPr algn="ctr"/>
            <a:r>
              <a:rPr lang="it-IT" sz="1050" dirty="0" smtClean="0">
                <a:solidFill>
                  <a:schemeClr val="accent6">
                    <a:lumMod val="60000"/>
                    <a:lumOff val="40000"/>
                  </a:schemeClr>
                </a:solidFill>
              </a:rPr>
              <a:t>S&amp;D </a:t>
            </a:r>
            <a:endParaRPr lang="en-US" sz="1050" dirty="0">
              <a:solidFill>
                <a:schemeClr val="accent6">
                  <a:lumMod val="60000"/>
                  <a:lumOff val="40000"/>
                </a:schemeClr>
              </a:solidFill>
            </a:endParaRPr>
          </a:p>
        </p:txBody>
      </p:sp>
      <p:sp>
        <p:nvSpPr>
          <p:cNvPr id="35" name="Rettangolo 34"/>
          <p:cNvSpPr/>
          <p:nvPr/>
        </p:nvSpPr>
        <p:spPr>
          <a:xfrm>
            <a:off x="6074734" y="871210"/>
            <a:ext cx="723900" cy="5044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ccia in su 35"/>
          <p:cNvSpPr/>
          <p:nvPr/>
        </p:nvSpPr>
        <p:spPr>
          <a:xfrm>
            <a:off x="6341918" y="967916"/>
            <a:ext cx="199264" cy="183306"/>
          </a:xfrm>
          <a:prstGeom prst="upArrow">
            <a:avLst/>
          </a:prstGeom>
          <a:solidFill>
            <a:schemeClr val="accent6"/>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CasellaDiTesto 36"/>
          <p:cNvSpPr txBox="1"/>
          <p:nvPr/>
        </p:nvSpPr>
        <p:spPr>
          <a:xfrm>
            <a:off x="6248400" y="1121897"/>
            <a:ext cx="407484" cy="276999"/>
          </a:xfrm>
          <a:prstGeom prst="rect">
            <a:avLst/>
          </a:prstGeom>
          <a:noFill/>
        </p:spPr>
        <p:txBody>
          <a:bodyPr wrap="none" rtlCol="0">
            <a:spAutoFit/>
          </a:bodyPr>
          <a:lstStyle/>
          <a:p>
            <a:pPr algn="ctr"/>
            <a:r>
              <a:rPr lang="it-IT" sz="1200" b="1" dirty="0">
                <a:solidFill>
                  <a:schemeClr val="accent6">
                    <a:lumMod val="75000"/>
                  </a:schemeClr>
                </a:solidFill>
              </a:rPr>
              <a:t>2</a:t>
            </a:r>
            <a:r>
              <a:rPr lang="it-IT" sz="1200" b="1" dirty="0" smtClean="0">
                <a:solidFill>
                  <a:schemeClr val="accent6">
                    <a:lumMod val="75000"/>
                  </a:schemeClr>
                </a:solidFill>
              </a:rPr>
              <a:t>/3</a:t>
            </a:r>
            <a:endParaRPr lang="en-US" sz="1200" b="1" dirty="0">
              <a:solidFill>
                <a:schemeClr val="accent6">
                  <a:lumMod val="75000"/>
                </a:schemeClr>
              </a:solidFill>
            </a:endParaRPr>
          </a:p>
        </p:txBody>
      </p:sp>
      <p:sp>
        <p:nvSpPr>
          <p:cNvPr id="38" name="Oval 10"/>
          <p:cNvSpPr/>
          <p:nvPr/>
        </p:nvSpPr>
        <p:spPr>
          <a:xfrm>
            <a:off x="8480616" y="166048"/>
            <a:ext cx="505270" cy="457200"/>
          </a:xfrm>
          <a:prstGeom prst="ellipse">
            <a:avLst/>
          </a:prstGeom>
          <a:solidFill>
            <a:srgbClr val="CC9900"/>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39" name="TextBox 13"/>
          <p:cNvSpPr txBox="1"/>
          <p:nvPr/>
        </p:nvSpPr>
        <p:spPr>
          <a:xfrm>
            <a:off x="8502364" y="641019"/>
            <a:ext cx="489236" cy="253916"/>
          </a:xfrm>
          <a:prstGeom prst="rect">
            <a:avLst/>
          </a:prstGeom>
          <a:noFill/>
        </p:spPr>
        <p:txBody>
          <a:bodyPr wrap="none" rtlCol="0">
            <a:spAutoFit/>
          </a:bodyPr>
          <a:lstStyle/>
          <a:p>
            <a:r>
              <a:rPr lang="it-IT" sz="1050" dirty="0" smtClean="0">
                <a:solidFill>
                  <a:schemeClr val="accent6">
                    <a:lumMod val="60000"/>
                    <a:lumOff val="40000"/>
                  </a:schemeClr>
                </a:solidFill>
              </a:rPr>
              <a:t>Team</a:t>
            </a:r>
            <a:endParaRPr lang="en-US" sz="1050" dirty="0">
              <a:solidFill>
                <a:schemeClr val="accent6">
                  <a:lumMod val="60000"/>
                  <a:lumOff val="40000"/>
                </a:schemeClr>
              </a:solidFill>
            </a:endParaRPr>
          </a:p>
        </p:txBody>
      </p:sp>
    </p:spTree>
    <p:extLst>
      <p:ext uri="{BB962C8B-B14F-4D97-AF65-F5344CB8AC3E}">
        <p14:creationId xmlns:p14="http://schemas.microsoft.com/office/powerpoint/2010/main" val="1997387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1016238"/>
            <a:ext cx="9144000" cy="0"/>
          </a:xfrm>
          <a:prstGeom prst="line">
            <a:avLst/>
          </a:prstGeom>
        </p:spPr>
        <p:style>
          <a:lnRef idx="2">
            <a:schemeClr val="accent6"/>
          </a:lnRef>
          <a:fillRef idx="0">
            <a:schemeClr val="accent6"/>
          </a:fillRef>
          <a:effectRef idx="1">
            <a:schemeClr val="accent6"/>
          </a:effectRef>
          <a:fontRef idx="minor">
            <a:schemeClr val="tx1"/>
          </a:fontRef>
        </p:style>
      </p:cxnSp>
      <p:cxnSp>
        <p:nvCxnSpPr>
          <p:cNvPr id="5" name="Straight Connector 4"/>
          <p:cNvCxnSpPr/>
          <p:nvPr/>
        </p:nvCxnSpPr>
        <p:spPr>
          <a:xfrm>
            <a:off x="0" y="6172200"/>
            <a:ext cx="9144000" cy="0"/>
          </a:xfrm>
          <a:prstGeom prst="line">
            <a:avLst/>
          </a:prstGeom>
        </p:spPr>
        <p:style>
          <a:lnRef idx="2">
            <a:schemeClr val="accent6"/>
          </a:lnRef>
          <a:fillRef idx="0">
            <a:schemeClr val="accent6"/>
          </a:fillRef>
          <a:effectRef idx="1">
            <a:schemeClr val="accent6"/>
          </a:effectRef>
          <a:fontRef idx="minor">
            <a:schemeClr val="tx1"/>
          </a:fontRef>
        </p:style>
      </p:cxnSp>
      <p:sp>
        <p:nvSpPr>
          <p:cNvPr id="6" name="Slide Number Placeholder 5"/>
          <p:cNvSpPr>
            <a:spLocks noGrp="1"/>
          </p:cNvSpPr>
          <p:nvPr>
            <p:ph type="sldNum" sz="quarter" idx="12"/>
          </p:nvPr>
        </p:nvSpPr>
        <p:spPr/>
        <p:txBody>
          <a:bodyPr/>
          <a:lstStyle/>
          <a:p>
            <a:fld id="{C1F874D2-192C-45EC-93A3-87B2A30BE643}" type="slidenum">
              <a:rPr lang="en-US" smtClean="0"/>
              <a:t>4</a:t>
            </a:fld>
            <a:endParaRPr lang="en-US" dirty="0"/>
          </a:p>
        </p:txBody>
      </p:sp>
      <p:pic>
        <p:nvPicPr>
          <p:cNvPr id="8" name="Immagine 2"/>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3761" t="10398" r="75973" b="17253"/>
          <a:stretch/>
        </p:blipFill>
        <p:spPr bwMode="auto">
          <a:xfrm>
            <a:off x="208659" y="116081"/>
            <a:ext cx="1239141" cy="1179319"/>
          </a:xfrm>
          <a:prstGeom prst="rect">
            <a:avLst/>
          </a:prstGeom>
          <a:noFill/>
          <a:ln>
            <a:noFill/>
          </a:ln>
        </p:spPr>
      </p:pic>
      <p:pic>
        <p:nvPicPr>
          <p:cNvPr id="9" name="Immagine 2"/>
          <p:cNvPicPr/>
          <p:nvPr/>
        </p:nvPicPr>
        <p:blipFill rotWithShape="1">
          <a:blip r:embed="rId2">
            <a:extLst>
              <a:ext uri="{28A0092B-C50C-407E-A947-70E740481C1C}">
                <a14:useLocalDpi xmlns:a14="http://schemas.microsoft.com/office/drawing/2010/main" val="0"/>
              </a:ext>
            </a:extLst>
          </a:blip>
          <a:srcRect l="25822" t="28900" r="5274" b="28055"/>
          <a:stretch/>
        </p:blipFill>
        <p:spPr bwMode="auto">
          <a:xfrm>
            <a:off x="1524762" y="116081"/>
            <a:ext cx="2894838" cy="482125"/>
          </a:xfrm>
          <a:prstGeom prst="rect">
            <a:avLst/>
          </a:prstGeom>
          <a:noFill/>
          <a:ln>
            <a:noFill/>
          </a:ln>
        </p:spPr>
      </p:pic>
      <p:sp>
        <p:nvSpPr>
          <p:cNvPr id="10" name="TextBox 9"/>
          <p:cNvSpPr txBox="1"/>
          <p:nvPr/>
        </p:nvSpPr>
        <p:spPr>
          <a:xfrm>
            <a:off x="1490530" y="623131"/>
            <a:ext cx="2929070" cy="369332"/>
          </a:xfrm>
          <a:prstGeom prst="rect">
            <a:avLst/>
          </a:prstGeom>
          <a:noFill/>
        </p:spPr>
        <p:txBody>
          <a:bodyPr wrap="square" rtlCol="0">
            <a:spAutoFit/>
          </a:bodyPr>
          <a:lstStyle/>
          <a:p>
            <a:r>
              <a:rPr lang="it-IT" dirty="0" smtClean="0">
                <a:solidFill>
                  <a:schemeClr val="accent6">
                    <a:lumMod val="50000"/>
                  </a:schemeClr>
                </a:solidFill>
                <a:latin typeface="Century Gothic" panose="020B0502020202020204" pitchFamily="34" charset="0"/>
              </a:rPr>
              <a:t>Project Overview</a:t>
            </a:r>
            <a:endParaRPr lang="en-US" dirty="0">
              <a:solidFill>
                <a:schemeClr val="accent6">
                  <a:lumMod val="50000"/>
                </a:schemeClr>
              </a:solidFill>
              <a:latin typeface="Century Gothic" panose="020B0502020202020204" pitchFamily="34" charset="0"/>
            </a:endParaRPr>
          </a:p>
        </p:txBody>
      </p:sp>
      <p:sp>
        <p:nvSpPr>
          <p:cNvPr id="11" name="TextBox 10"/>
          <p:cNvSpPr txBox="1"/>
          <p:nvPr/>
        </p:nvSpPr>
        <p:spPr>
          <a:xfrm>
            <a:off x="76200" y="6400800"/>
            <a:ext cx="3606821" cy="307777"/>
          </a:xfrm>
          <a:prstGeom prst="rect">
            <a:avLst/>
          </a:prstGeom>
          <a:noFill/>
        </p:spPr>
        <p:txBody>
          <a:bodyPr wrap="none" rtlCol="0">
            <a:spAutoFit/>
          </a:bodyPr>
          <a:lstStyle/>
          <a:p>
            <a:r>
              <a:rPr lang="it-IT" sz="1400" dirty="0" smtClean="0">
                <a:solidFill>
                  <a:schemeClr val="accent6">
                    <a:lumMod val="50000"/>
                  </a:schemeClr>
                </a:solidFill>
              </a:rPr>
              <a:t>© 2015 – v1.0 Mar’15 | Able One Systems S.r.l.</a:t>
            </a:r>
            <a:endParaRPr lang="en-US" sz="1400" dirty="0">
              <a:solidFill>
                <a:schemeClr val="accent6">
                  <a:lumMod val="50000"/>
                </a:schemeClr>
              </a:solidFill>
            </a:endParaRPr>
          </a:p>
        </p:txBody>
      </p:sp>
      <p:sp>
        <p:nvSpPr>
          <p:cNvPr id="7" name="AutoShape 2" descr="Risultati immagini per cerchio evidenziator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AutoShape 4" descr="Risultati immagini per cerchio evidenziator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AutoShape 8" descr="Risultati immagini per bia kelsey"/>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AutoShape 10" descr="Risultati immagini per bia kelsey"/>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6" name="Picture 12" descr="http://golocal24.com/wp-content/uploads/2014/12/BIAKelsey-Logo-1024x393.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1828800"/>
            <a:ext cx="1786918" cy="68580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Borrell Associates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43675" y="4991100"/>
            <a:ext cx="2066925" cy="647700"/>
          </a:xfrm>
          <a:prstGeom prst="rect">
            <a:avLst/>
          </a:prstGeom>
          <a:noFill/>
          <a:extLst>
            <a:ext uri="{909E8E84-426E-40DD-AFC4-6F175D3DCCD1}">
              <a14:hiddenFill xmlns:a14="http://schemas.microsoft.com/office/drawing/2010/main">
                <a:solidFill>
                  <a:srgbClr val="FFFFFF"/>
                </a:solidFill>
              </a14:hiddenFill>
            </a:ext>
          </a:extLst>
        </p:spPr>
      </p:pic>
      <p:sp>
        <p:nvSpPr>
          <p:cNvPr id="24" name="CasellaDiTesto 23"/>
          <p:cNvSpPr txBox="1"/>
          <p:nvPr/>
        </p:nvSpPr>
        <p:spPr>
          <a:xfrm>
            <a:off x="2378803" y="1964083"/>
            <a:ext cx="4402997" cy="523220"/>
          </a:xfrm>
          <a:prstGeom prst="rect">
            <a:avLst/>
          </a:prstGeom>
          <a:noFill/>
        </p:spPr>
        <p:txBody>
          <a:bodyPr wrap="square" rtlCol="0">
            <a:spAutoFit/>
          </a:bodyPr>
          <a:lstStyle/>
          <a:p>
            <a:pPr algn="ctr"/>
            <a:r>
              <a:rPr lang="en-US" sz="1400" i="1" dirty="0" smtClean="0">
                <a:solidFill>
                  <a:schemeClr val="bg1">
                    <a:lumMod val="50000"/>
                  </a:schemeClr>
                </a:solidFill>
              </a:rPr>
              <a:t>“by </a:t>
            </a:r>
            <a:r>
              <a:rPr lang="en-US" sz="1400" i="1" dirty="0">
                <a:solidFill>
                  <a:schemeClr val="bg1">
                    <a:lumMod val="50000"/>
                  </a:schemeClr>
                </a:solidFill>
              </a:rPr>
              <a:t>2015, local online ad spending will make up nearly one-quarter of all advertising by local </a:t>
            </a:r>
            <a:r>
              <a:rPr lang="en-US" sz="1400" i="1" dirty="0" smtClean="0">
                <a:solidFill>
                  <a:schemeClr val="bg1">
                    <a:lumMod val="50000"/>
                  </a:schemeClr>
                </a:solidFill>
              </a:rPr>
              <a:t>businesses”</a:t>
            </a:r>
            <a:endParaRPr lang="en-US" sz="1400" i="1" dirty="0">
              <a:solidFill>
                <a:schemeClr val="bg1">
                  <a:lumMod val="50000"/>
                </a:schemeClr>
              </a:solidFill>
            </a:endParaRPr>
          </a:p>
        </p:txBody>
      </p:sp>
      <p:sp>
        <p:nvSpPr>
          <p:cNvPr id="28" name="CasellaDiTesto 27"/>
          <p:cNvSpPr txBox="1"/>
          <p:nvPr/>
        </p:nvSpPr>
        <p:spPr>
          <a:xfrm>
            <a:off x="1981200" y="5018396"/>
            <a:ext cx="4257675" cy="523220"/>
          </a:xfrm>
          <a:prstGeom prst="rect">
            <a:avLst/>
          </a:prstGeom>
          <a:noFill/>
        </p:spPr>
        <p:txBody>
          <a:bodyPr wrap="square" rtlCol="0">
            <a:spAutoFit/>
          </a:bodyPr>
          <a:lstStyle/>
          <a:p>
            <a:pPr algn="ctr"/>
            <a:r>
              <a:rPr lang="en-US" sz="1400" i="1" dirty="0">
                <a:solidFill>
                  <a:schemeClr val="bg1">
                    <a:lumMod val="50000"/>
                  </a:schemeClr>
                </a:solidFill>
              </a:rPr>
              <a:t>“by 2015, two-thirds will come from mobile ads on tablets, smartphones and GPS-enabled laptops”</a:t>
            </a:r>
          </a:p>
        </p:txBody>
      </p:sp>
      <p:cxnSp>
        <p:nvCxnSpPr>
          <p:cNvPr id="26" name="Connettore 1 25"/>
          <p:cNvCxnSpPr/>
          <p:nvPr/>
        </p:nvCxnSpPr>
        <p:spPr>
          <a:xfrm>
            <a:off x="2378803" y="2514599"/>
            <a:ext cx="4402997" cy="0"/>
          </a:xfrm>
          <a:prstGeom prst="line">
            <a:avLst/>
          </a:prstGeom>
          <a:ln>
            <a:solidFill>
              <a:schemeClr val="accent6">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026" name="CasellaDiTesto 1025"/>
          <p:cNvSpPr txBox="1"/>
          <p:nvPr/>
        </p:nvSpPr>
        <p:spPr>
          <a:xfrm>
            <a:off x="307974" y="2823508"/>
            <a:ext cx="8378826" cy="1938992"/>
          </a:xfrm>
          <a:prstGeom prst="rect">
            <a:avLst/>
          </a:prstGeom>
          <a:noFill/>
        </p:spPr>
        <p:txBody>
          <a:bodyPr wrap="square" rtlCol="0">
            <a:spAutoFit/>
          </a:bodyPr>
          <a:lstStyle/>
          <a:p>
            <a:pPr algn="just"/>
            <a:r>
              <a:rPr lang="en-US" sz="1200" dirty="0">
                <a:solidFill>
                  <a:schemeClr val="bg1">
                    <a:lumMod val="50000"/>
                  </a:schemeClr>
                </a:solidFill>
              </a:rPr>
              <a:t>Traders, tired of the high cost and poor results from investments in flyers and newspaper advertisements have embraced new technologies in complete autonomy, hoping at least to reach a </a:t>
            </a:r>
            <a:r>
              <a:rPr lang="en-US" sz="1200" dirty="0">
                <a:solidFill>
                  <a:schemeClr val="accent6">
                    <a:lumMod val="75000"/>
                  </a:schemeClr>
                </a:solidFill>
              </a:rPr>
              <a:t>wider number of consumers </a:t>
            </a:r>
            <a:r>
              <a:rPr lang="en-US" sz="1200" dirty="0">
                <a:solidFill>
                  <a:schemeClr val="bg1">
                    <a:lumMod val="50000"/>
                  </a:schemeClr>
                </a:solidFill>
              </a:rPr>
              <a:t>and certainly with a </a:t>
            </a:r>
            <a:r>
              <a:rPr lang="en-US" sz="1200" dirty="0">
                <a:solidFill>
                  <a:schemeClr val="accent6">
                    <a:lumMod val="75000"/>
                  </a:schemeClr>
                </a:solidFill>
              </a:rPr>
              <a:t>lower cost</a:t>
            </a:r>
            <a:r>
              <a:rPr lang="en-US" sz="1200" dirty="0">
                <a:solidFill>
                  <a:schemeClr val="bg1">
                    <a:lumMod val="50000"/>
                  </a:schemeClr>
                </a:solidFill>
              </a:rPr>
              <a:t>.</a:t>
            </a:r>
          </a:p>
          <a:p>
            <a:pPr algn="just"/>
            <a:r>
              <a:rPr lang="en-US" sz="1200" dirty="0">
                <a:solidFill>
                  <a:schemeClr val="bg1">
                    <a:lumMod val="50000"/>
                  </a:schemeClr>
                </a:solidFill>
              </a:rPr>
              <a:t> </a:t>
            </a:r>
          </a:p>
          <a:p>
            <a:pPr algn="just"/>
            <a:r>
              <a:rPr lang="en-US" sz="1200" dirty="0">
                <a:solidFill>
                  <a:schemeClr val="bg1">
                    <a:lumMod val="50000"/>
                  </a:schemeClr>
                </a:solidFill>
              </a:rPr>
              <a:t>Mailing lists, Web pages, socials and many </a:t>
            </a:r>
            <a:r>
              <a:rPr lang="en-US" sz="1200" dirty="0">
                <a:solidFill>
                  <a:schemeClr val="accent6">
                    <a:lumMod val="75000"/>
                  </a:schemeClr>
                </a:solidFill>
              </a:rPr>
              <a:t>mobile apps </a:t>
            </a:r>
            <a:r>
              <a:rPr lang="en-US" sz="1200" dirty="0">
                <a:solidFill>
                  <a:schemeClr val="bg1">
                    <a:lumMod val="50000"/>
                  </a:schemeClr>
                </a:solidFill>
              </a:rPr>
              <a:t>are full of ads; retailers are trying every possible means to improve the way to reach as many as possible consumers, but once more the results aren’t coming as expected; for sure investments decreased, but without boosting actual sales. </a:t>
            </a:r>
          </a:p>
          <a:p>
            <a:pPr algn="just"/>
            <a:r>
              <a:rPr lang="en-US" sz="1200" dirty="0">
                <a:solidFill>
                  <a:schemeClr val="bg1">
                    <a:lumMod val="50000"/>
                  </a:schemeClr>
                </a:solidFill>
              </a:rPr>
              <a:t> </a:t>
            </a:r>
          </a:p>
          <a:p>
            <a:pPr algn="just"/>
            <a:r>
              <a:rPr lang="en-US" sz="1200" dirty="0">
                <a:solidFill>
                  <a:schemeClr val="bg1">
                    <a:lumMod val="50000"/>
                  </a:schemeClr>
                </a:solidFill>
              </a:rPr>
              <a:t>All these clues acquired investigating the market lead to a strong conclusion: </a:t>
            </a:r>
            <a:r>
              <a:rPr lang="en-US" sz="1200" dirty="0"/>
              <a:t>the market is ready for Rumorants</a:t>
            </a:r>
            <a:r>
              <a:rPr lang="en-US" sz="1200" dirty="0">
                <a:solidFill>
                  <a:schemeClr val="bg1">
                    <a:lumMod val="50000"/>
                  </a:schemeClr>
                </a:solidFill>
              </a:rPr>
              <a:t>. Traders and consumers are trying to find the best way to employ available technology in order to maximize advertising efficiency and Rumorants is the best solution to achieve that goal</a:t>
            </a:r>
            <a:r>
              <a:rPr lang="en-US" sz="1200" dirty="0" smtClean="0">
                <a:solidFill>
                  <a:schemeClr val="bg1">
                    <a:lumMod val="50000"/>
                  </a:schemeClr>
                </a:solidFill>
              </a:rPr>
              <a:t>.</a:t>
            </a:r>
            <a:endParaRPr lang="en-US" sz="1200" dirty="0">
              <a:solidFill>
                <a:schemeClr val="bg1">
                  <a:lumMod val="50000"/>
                </a:schemeClr>
              </a:solidFill>
            </a:endParaRPr>
          </a:p>
        </p:txBody>
      </p:sp>
      <p:cxnSp>
        <p:nvCxnSpPr>
          <p:cNvPr id="38" name="Connettore 1 37"/>
          <p:cNvCxnSpPr/>
          <p:nvPr/>
        </p:nvCxnSpPr>
        <p:spPr>
          <a:xfrm>
            <a:off x="1981200" y="4914900"/>
            <a:ext cx="4419600" cy="0"/>
          </a:xfrm>
          <a:prstGeom prst="line">
            <a:avLst/>
          </a:prstGeom>
          <a:ln>
            <a:solidFill>
              <a:schemeClr val="accent6">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29" name="Oval 8"/>
          <p:cNvSpPr/>
          <p:nvPr/>
        </p:nvSpPr>
        <p:spPr>
          <a:xfrm>
            <a:off x="6177501" y="152400"/>
            <a:ext cx="505270" cy="4572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p>
        </p:txBody>
      </p:sp>
      <p:sp>
        <p:nvSpPr>
          <p:cNvPr id="30" name="Oval 9"/>
          <p:cNvSpPr/>
          <p:nvPr/>
        </p:nvSpPr>
        <p:spPr>
          <a:xfrm>
            <a:off x="6962775" y="152400"/>
            <a:ext cx="505270" cy="45720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31" name="Oval 10"/>
          <p:cNvSpPr/>
          <p:nvPr/>
        </p:nvSpPr>
        <p:spPr>
          <a:xfrm>
            <a:off x="7718616" y="161925"/>
            <a:ext cx="505270" cy="4572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32" name="TextBox 11"/>
          <p:cNvSpPr txBox="1"/>
          <p:nvPr/>
        </p:nvSpPr>
        <p:spPr>
          <a:xfrm>
            <a:off x="6019800" y="636896"/>
            <a:ext cx="778834" cy="253916"/>
          </a:xfrm>
          <a:prstGeom prst="rect">
            <a:avLst/>
          </a:prstGeom>
          <a:noFill/>
        </p:spPr>
        <p:txBody>
          <a:bodyPr wrap="square" rtlCol="0">
            <a:spAutoFit/>
          </a:bodyPr>
          <a:lstStyle/>
          <a:p>
            <a:pPr algn="ctr"/>
            <a:r>
              <a:rPr lang="it-IT" sz="1050" dirty="0" smtClean="0">
                <a:solidFill>
                  <a:schemeClr val="accent6">
                    <a:lumMod val="50000"/>
                  </a:schemeClr>
                </a:solidFill>
              </a:rPr>
              <a:t>Market</a:t>
            </a:r>
            <a:endParaRPr lang="en-US" sz="1050" dirty="0">
              <a:solidFill>
                <a:schemeClr val="accent6">
                  <a:lumMod val="50000"/>
                </a:schemeClr>
              </a:solidFill>
            </a:endParaRPr>
          </a:p>
        </p:txBody>
      </p:sp>
      <p:sp>
        <p:nvSpPr>
          <p:cNvPr id="33" name="TextBox 12"/>
          <p:cNvSpPr txBox="1"/>
          <p:nvPr/>
        </p:nvSpPr>
        <p:spPr>
          <a:xfrm>
            <a:off x="6908690" y="636896"/>
            <a:ext cx="635110" cy="253916"/>
          </a:xfrm>
          <a:prstGeom prst="rect">
            <a:avLst/>
          </a:prstGeom>
          <a:noFill/>
        </p:spPr>
        <p:txBody>
          <a:bodyPr wrap="none" rtlCol="0">
            <a:spAutoFit/>
          </a:bodyPr>
          <a:lstStyle/>
          <a:p>
            <a:r>
              <a:rPr lang="it-IT" sz="1050" dirty="0" smtClean="0">
                <a:solidFill>
                  <a:schemeClr val="accent6">
                    <a:lumMod val="60000"/>
                    <a:lumOff val="40000"/>
                  </a:schemeClr>
                </a:solidFill>
              </a:rPr>
              <a:t>Solution</a:t>
            </a:r>
            <a:endParaRPr lang="en-US" sz="1050" dirty="0">
              <a:solidFill>
                <a:schemeClr val="accent6">
                  <a:lumMod val="60000"/>
                  <a:lumOff val="40000"/>
                </a:schemeClr>
              </a:solidFill>
            </a:endParaRPr>
          </a:p>
        </p:txBody>
      </p:sp>
      <p:sp>
        <p:nvSpPr>
          <p:cNvPr id="34" name="TextBox 13"/>
          <p:cNvSpPr txBox="1"/>
          <p:nvPr/>
        </p:nvSpPr>
        <p:spPr>
          <a:xfrm>
            <a:off x="7767660" y="636896"/>
            <a:ext cx="452368" cy="253916"/>
          </a:xfrm>
          <a:prstGeom prst="rect">
            <a:avLst/>
          </a:prstGeom>
          <a:noFill/>
        </p:spPr>
        <p:txBody>
          <a:bodyPr wrap="none" rtlCol="0">
            <a:spAutoFit/>
          </a:bodyPr>
          <a:lstStyle/>
          <a:p>
            <a:pPr algn="ctr"/>
            <a:r>
              <a:rPr lang="it-IT" sz="1050" dirty="0" smtClean="0">
                <a:solidFill>
                  <a:schemeClr val="accent6">
                    <a:lumMod val="60000"/>
                    <a:lumOff val="40000"/>
                  </a:schemeClr>
                </a:solidFill>
              </a:rPr>
              <a:t>S&amp;D </a:t>
            </a:r>
            <a:endParaRPr lang="en-US" sz="1050" dirty="0">
              <a:solidFill>
                <a:schemeClr val="accent6">
                  <a:lumMod val="60000"/>
                  <a:lumOff val="40000"/>
                </a:schemeClr>
              </a:solidFill>
            </a:endParaRPr>
          </a:p>
        </p:txBody>
      </p:sp>
      <p:sp>
        <p:nvSpPr>
          <p:cNvPr id="35" name="Rettangolo 34"/>
          <p:cNvSpPr/>
          <p:nvPr/>
        </p:nvSpPr>
        <p:spPr>
          <a:xfrm>
            <a:off x="6074734" y="871210"/>
            <a:ext cx="723900" cy="5044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ccia in su 35"/>
          <p:cNvSpPr/>
          <p:nvPr/>
        </p:nvSpPr>
        <p:spPr>
          <a:xfrm>
            <a:off x="6341918" y="967916"/>
            <a:ext cx="199264" cy="183306"/>
          </a:xfrm>
          <a:prstGeom prst="upArrow">
            <a:avLst/>
          </a:prstGeom>
          <a:solidFill>
            <a:schemeClr val="accent6"/>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CasellaDiTesto 36"/>
          <p:cNvSpPr txBox="1"/>
          <p:nvPr/>
        </p:nvSpPr>
        <p:spPr>
          <a:xfrm>
            <a:off x="6248400" y="1121897"/>
            <a:ext cx="407484" cy="276999"/>
          </a:xfrm>
          <a:prstGeom prst="rect">
            <a:avLst/>
          </a:prstGeom>
          <a:noFill/>
        </p:spPr>
        <p:txBody>
          <a:bodyPr wrap="none" rtlCol="0">
            <a:spAutoFit/>
          </a:bodyPr>
          <a:lstStyle/>
          <a:p>
            <a:pPr algn="ctr"/>
            <a:r>
              <a:rPr lang="it-IT" sz="1200" b="1" dirty="0">
                <a:solidFill>
                  <a:schemeClr val="accent6">
                    <a:lumMod val="75000"/>
                  </a:schemeClr>
                </a:solidFill>
              </a:rPr>
              <a:t>3</a:t>
            </a:r>
            <a:r>
              <a:rPr lang="it-IT" sz="1200" b="1" dirty="0" smtClean="0">
                <a:solidFill>
                  <a:schemeClr val="accent6">
                    <a:lumMod val="75000"/>
                  </a:schemeClr>
                </a:solidFill>
              </a:rPr>
              <a:t>/3</a:t>
            </a:r>
            <a:endParaRPr lang="en-US" sz="1200" b="1" dirty="0">
              <a:solidFill>
                <a:schemeClr val="accent6">
                  <a:lumMod val="75000"/>
                </a:schemeClr>
              </a:solidFill>
            </a:endParaRPr>
          </a:p>
        </p:txBody>
      </p:sp>
      <p:sp>
        <p:nvSpPr>
          <p:cNvPr id="39" name="Oval 10"/>
          <p:cNvSpPr/>
          <p:nvPr/>
        </p:nvSpPr>
        <p:spPr>
          <a:xfrm>
            <a:off x="8480616" y="166048"/>
            <a:ext cx="505270" cy="457200"/>
          </a:xfrm>
          <a:prstGeom prst="ellipse">
            <a:avLst/>
          </a:prstGeom>
          <a:solidFill>
            <a:srgbClr val="CC9900"/>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40" name="TextBox 13"/>
          <p:cNvSpPr txBox="1"/>
          <p:nvPr/>
        </p:nvSpPr>
        <p:spPr>
          <a:xfrm>
            <a:off x="8502364" y="641019"/>
            <a:ext cx="489236" cy="253916"/>
          </a:xfrm>
          <a:prstGeom prst="rect">
            <a:avLst/>
          </a:prstGeom>
          <a:noFill/>
        </p:spPr>
        <p:txBody>
          <a:bodyPr wrap="none" rtlCol="0">
            <a:spAutoFit/>
          </a:bodyPr>
          <a:lstStyle/>
          <a:p>
            <a:r>
              <a:rPr lang="it-IT" sz="1050" dirty="0" smtClean="0">
                <a:solidFill>
                  <a:schemeClr val="accent6">
                    <a:lumMod val="60000"/>
                    <a:lumOff val="40000"/>
                  </a:schemeClr>
                </a:solidFill>
              </a:rPr>
              <a:t>Team</a:t>
            </a:r>
            <a:endParaRPr lang="en-US" sz="1050" dirty="0">
              <a:solidFill>
                <a:schemeClr val="accent6">
                  <a:lumMod val="60000"/>
                  <a:lumOff val="40000"/>
                </a:schemeClr>
              </a:solidFill>
            </a:endParaRPr>
          </a:p>
        </p:txBody>
      </p:sp>
    </p:spTree>
    <p:extLst>
      <p:ext uri="{BB962C8B-B14F-4D97-AF65-F5344CB8AC3E}">
        <p14:creationId xmlns:p14="http://schemas.microsoft.com/office/powerpoint/2010/main" val="33756445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1016238"/>
            <a:ext cx="9144000" cy="0"/>
          </a:xfrm>
          <a:prstGeom prst="line">
            <a:avLst/>
          </a:prstGeom>
        </p:spPr>
        <p:style>
          <a:lnRef idx="2">
            <a:schemeClr val="accent6"/>
          </a:lnRef>
          <a:fillRef idx="0">
            <a:schemeClr val="accent6"/>
          </a:fillRef>
          <a:effectRef idx="1">
            <a:schemeClr val="accent6"/>
          </a:effectRef>
          <a:fontRef idx="minor">
            <a:schemeClr val="tx1"/>
          </a:fontRef>
        </p:style>
      </p:cxnSp>
      <p:cxnSp>
        <p:nvCxnSpPr>
          <p:cNvPr id="5" name="Straight Connector 4"/>
          <p:cNvCxnSpPr/>
          <p:nvPr/>
        </p:nvCxnSpPr>
        <p:spPr>
          <a:xfrm>
            <a:off x="0" y="6172200"/>
            <a:ext cx="9144000" cy="0"/>
          </a:xfrm>
          <a:prstGeom prst="line">
            <a:avLst/>
          </a:prstGeom>
        </p:spPr>
        <p:style>
          <a:lnRef idx="2">
            <a:schemeClr val="accent6"/>
          </a:lnRef>
          <a:fillRef idx="0">
            <a:schemeClr val="accent6"/>
          </a:fillRef>
          <a:effectRef idx="1">
            <a:schemeClr val="accent6"/>
          </a:effectRef>
          <a:fontRef idx="minor">
            <a:schemeClr val="tx1"/>
          </a:fontRef>
        </p:style>
      </p:cxnSp>
      <p:sp>
        <p:nvSpPr>
          <p:cNvPr id="6" name="Slide Number Placeholder 5"/>
          <p:cNvSpPr>
            <a:spLocks noGrp="1"/>
          </p:cNvSpPr>
          <p:nvPr>
            <p:ph type="sldNum" sz="quarter" idx="12"/>
          </p:nvPr>
        </p:nvSpPr>
        <p:spPr/>
        <p:txBody>
          <a:bodyPr/>
          <a:lstStyle/>
          <a:p>
            <a:fld id="{C1F874D2-192C-45EC-93A3-87B2A30BE643}" type="slidenum">
              <a:rPr lang="en-US" smtClean="0"/>
              <a:t>5</a:t>
            </a:fld>
            <a:endParaRPr lang="en-US" dirty="0"/>
          </a:p>
        </p:txBody>
      </p:sp>
      <p:pic>
        <p:nvPicPr>
          <p:cNvPr id="8" name="Immagine 2"/>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3761" t="10398" r="75973" b="17253"/>
          <a:stretch/>
        </p:blipFill>
        <p:spPr bwMode="auto">
          <a:xfrm>
            <a:off x="208659" y="116081"/>
            <a:ext cx="1239141" cy="1179319"/>
          </a:xfrm>
          <a:prstGeom prst="rect">
            <a:avLst/>
          </a:prstGeom>
          <a:noFill/>
          <a:ln>
            <a:noFill/>
          </a:ln>
        </p:spPr>
      </p:pic>
      <p:pic>
        <p:nvPicPr>
          <p:cNvPr id="9" name="Immagine 2"/>
          <p:cNvPicPr/>
          <p:nvPr/>
        </p:nvPicPr>
        <p:blipFill rotWithShape="1">
          <a:blip r:embed="rId2">
            <a:extLst>
              <a:ext uri="{28A0092B-C50C-407E-A947-70E740481C1C}">
                <a14:useLocalDpi xmlns:a14="http://schemas.microsoft.com/office/drawing/2010/main" val="0"/>
              </a:ext>
            </a:extLst>
          </a:blip>
          <a:srcRect l="25822" t="28900" r="5274" b="28055"/>
          <a:stretch/>
        </p:blipFill>
        <p:spPr bwMode="auto">
          <a:xfrm>
            <a:off x="1524762" y="116081"/>
            <a:ext cx="2894838" cy="482125"/>
          </a:xfrm>
          <a:prstGeom prst="rect">
            <a:avLst/>
          </a:prstGeom>
          <a:noFill/>
          <a:ln>
            <a:noFill/>
          </a:ln>
        </p:spPr>
      </p:pic>
      <p:sp>
        <p:nvSpPr>
          <p:cNvPr id="11" name="TextBox 10"/>
          <p:cNvSpPr txBox="1"/>
          <p:nvPr/>
        </p:nvSpPr>
        <p:spPr>
          <a:xfrm>
            <a:off x="76200" y="6400800"/>
            <a:ext cx="3606821" cy="307777"/>
          </a:xfrm>
          <a:prstGeom prst="rect">
            <a:avLst/>
          </a:prstGeom>
          <a:noFill/>
        </p:spPr>
        <p:txBody>
          <a:bodyPr wrap="none" rtlCol="0">
            <a:spAutoFit/>
          </a:bodyPr>
          <a:lstStyle/>
          <a:p>
            <a:r>
              <a:rPr lang="it-IT" sz="1400" dirty="0" smtClean="0">
                <a:solidFill>
                  <a:schemeClr val="accent6">
                    <a:lumMod val="50000"/>
                  </a:schemeClr>
                </a:solidFill>
              </a:rPr>
              <a:t>© 2015 – v1.0 Mar’15 | Able One Systems S.r.l.</a:t>
            </a:r>
            <a:endParaRPr lang="en-US" sz="1400" dirty="0">
              <a:solidFill>
                <a:schemeClr val="accent6">
                  <a:lumMod val="50000"/>
                </a:schemeClr>
              </a:solidFill>
            </a:endParaRPr>
          </a:p>
        </p:txBody>
      </p:sp>
      <p:sp>
        <p:nvSpPr>
          <p:cNvPr id="25" name="Rettangolo 24"/>
          <p:cNvSpPr/>
          <p:nvPr/>
        </p:nvSpPr>
        <p:spPr>
          <a:xfrm>
            <a:off x="6858000" y="871210"/>
            <a:ext cx="723900" cy="5044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ccia in su 25"/>
          <p:cNvSpPr/>
          <p:nvPr/>
        </p:nvSpPr>
        <p:spPr>
          <a:xfrm>
            <a:off x="7111504" y="967916"/>
            <a:ext cx="199264" cy="183306"/>
          </a:xfrm>
          <a:prstGeom prst="upArrow">
            <a:avLst/>
          </a:prstGeom>
          <a:solidFill>
            <a:schemeClr val="accent5"/>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9"/>
          <p:cNvSpPr txBox="1"/>
          <p:nvPr/>
        </p:nvSpPr>
        <p:spPr>
          <a:xfrm>
            <a:off x="1490530" y="623131"/>
            <a:ext cx="2929070" cy="369332"/>
          </a:xfrm>
          <a:prstGeom prst="rect">
            <a:avLst/>
          </a:prstGeom>
          <a:noFill/>
        </p:spPr>
        <p:txBody>
          <a:bodyPr wrap="square" rtlCol="0">
            <a:spAutoFit/>
          </a:bodyPr>
          <a:lstStyle/>
          <a:p>
            <a:r>
              <a:rPr lang="it-IT" dirty="0" smtClean="0">
                <a:solidFill>
                  <a:schemeClr val="accent6">
                    <a:lumMod val="50000"/>
                  </a:schemeClr>
                </a:solidFill>
                <a:latin typeface="Century Gothic" panose="020B0502020202020204" pitchFamily="34" charset="0"/>
              </a:rPr>
              <a:t>Project Overview</a:t>
            </a:r>
            <a:endParaRPr lang="en-US" dirty="0">
              <a:solidFill>
                <a:schemeClr val="accent6">
                  <a:lumMod val="50000"/>
                </a:schemeClr>
              </a:solidFill>
              <a:latin typeface="Century Gothic" panose="020B0502020202020204" pitchFamily="34" charset="0"/>
            </a:endParaRPr>
          </a:p>
        </p:txBody>
      </p:sp>
      <p:sp>
        <p:nvSpPr>
          <p:cNvPr id="30" name="CasellaDiTesto 29"/>
          <p:cNvSpPr txBox="1"/>
          <p:nvPr/>
        </p:nvSpPr>
        <p:spPr>
          <a:xfrm>
            <a:off x="7005967" y="1121897"/>
            <a:ext cx="407484" cy="276999"/>
          </a:xfrm>
          <a:prstGeom prst="rect">
            <a:avLst/>
          </a:prstGeom>
          <a:noFill/>
        </p:spPr>
        <p:txBody>
          <a:bodyPr wrap="none" rtlCol="0">
            <a:spAutoFit/>
          </a:bodyPr>
          <a:lstStyle/>
          <a:p>
            <a:pPr algn="ctr"/>
            <a:r>
              <a:rPr lang="it-IT" sz="1200" b="1" dirty="0" smtClean="0">
                <a:solidFill>
                  <a:schemeClr val="accent5"/>
                </a:solidFill>
              </a:rPr>
              <a:t>1/3</a:t>
            </a:r>
            <a:endParaRPr lang="en-US" sz="1200" b="1" dirty="0">
              <a:solidFill>
                <a:schemeClr val="accent5"/>
              </a:solidFill>
            </a:endParaRPr>
          </a:p>
        </p:txBody>
      </p:sp>
      <p:graphicFrame>
        <p:nvGraphicFramePr>
          <p:cNvPr id="20" name="Diagram 23"/>
          <p:cNvGraphicFramePr/>
          <p:nvPr>
            <p:extLst>
              <p:ext uri="{D42A27DB-BD31-4B8C-83A1-F6EECF244321}">
                <p14:modId xmlns:p14="http://schemas.microsoft.com/office/powerpoint/2010/main" val="3079249748"/>
              </p:ext>
            </p:extLst>
          </p:nvPr>
        </p:nvGraphicFramePr>
        <p:xfrm>
          <a:off x="1535089" y="2832616"/>
          <a:ext cx="6057900" cy="15430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CasellaDiTesto 1"/>
          <p:cNvSpPr txBox="1"/>
          <p:nvPr/>
        </p:nvSpPr>
        <p:spPr>
          <a:xfrm>
            <a:off x="449238" y="1780401"/>
            <a:ext cx="8153401" cy="646331"/>
          </a:xfrm>
          <a:prstGeom prst="rect">
            <a:avLst/>
          </a:prstGeom>
          <a:noFill/>
        </p:spPr>
        <p:txBody>
          <a:bodyPr wrap="square" rtlCol="0">
            <a:spAutoFit/>
          </a:bodyPr>
          <a:lstStyle/>
          <a:p>
            <a:pPr algn="just"/>
            <a:r>
              <a:rPr lang="en-US" sz="1200" i="1" dirty="0">
                <a:solidFill>
                  <a:schemeClr val="bg1">
                    <a:lumMod val="50000"/>
                  </a:schemeClr>
                </a:solidFill>
              </a:rPr>
              <a:t>Traders and consumers are trying to find the best way to employ available technology in order to maximize advertising efficiency and Rumorants is the best solution to achieve that goal</a:t>
            </a:r>
            <a:r>
              <a:rPr lang="en-US" sz="1200" i="1" dirty="0" smtClean="0">
                <a:solidFill>
                  <a:schemeClr val="bg1">
                    <a:lumMod val="50000"/>
                  </a:schemeClr>
                </a:solidFill>
              </a:rPr>
              <a:t>. Its </a:t>
            </a:r>
            <a:r>
              <a:rPr lang="en-US" sz="1200" i="1" dirty="0">
                <a:solidFill>
                  <a:schemeClr val="bg1">
                    <a:lumMod val="50000"/>
                  </a:schemeClr>
                </a:solidFill>
              </a:rPr>
              <a:t>strength is that all project has been lead by the will to optimize communication among people, transferring this approach to local advertising the result was </a:t>
            </a:r>
            <a:r>
              <a:rPr lang="en-US" sz="1200" i="1" dirty="0" smtClean="0">
                <a:solidFill>
                  <a:schemeClr val="bg1">
                    <a:lumMod val="50000"/>
                  </a:schemeClr>
                </a:solidFill>
              </a:rPr>
              <a:t>exceptional</a:t>
            </a:r>
            <a:r>
              <a:rPr lang="en-US" sz="1200" i="1" dirty="0">
                <a:solidFill>
                  <a:schemeClr val="bg1">
                    <a:lumMod val="50000"/>
                  </a:schemeClr>
                </a:solidFill>
              </a:rPr>
              <a:t>.</a:t>
            </a:r>
          </a:p>
        </p:txBody>
      </p:sp>
      <p:sp>
        <p:nvSpPr>
          <p:cNvPr id="7" name="CasellaDiTesto 6"/>
          <p:cNvSpPr txBox="1"/>
          <p:nvPr/>
        </p:nvSpPr>
        <p:spPr>
          <a:xfrm>
            <a:off x="449238" y="4807803"/>
            <a:ext cx="8153401" cy="830997"/>
          </a:xfrm>
          <a:prstGeom prst="rect">
            <a:avLst/>
          </a:prstGeom>
          <a:noFill/>
        </p:spPr>
        <p:txBody>
          <a:bodyPr wrap="square" rtlCol="0">
            <a:spAutoFit/>
          </a:bodyPr>
          <a:lstStyle/>
          <a:p>
            <a:pPr algn="just"/>
            <a:r>
              <a:rPr lang="en-US" sz="1200" i="1" dirty="0" smtClean="0">
                <a:solidFill>
                  <a:schemeClr val="bg1">
                    <a:lumMod val="50000"/>
                  </a:schemeClr>
                </a:solidFill>
              </a:rPr>
              <a:t>A </a:t>
            </a:r>
            <a:r>
              <a:rPr lang="en-US" sz="1200" i="1" dirty="0">
                <a:solidFill>
                  <a:schemeClr val="bg1">
                    <a:lumMod val="50000"/>
                  </a:schemeClr>
                </a:solidFill>
              </a:rPr>
              <a:t>simple, intuitive, immediate </a:t>
            </a:r>
            <a:r>
              <a:rPr lang="en-US" sz="1200" i="1" dirty="0" smtClean="0">
                <a:solidFill>
                  <a:schemeClr val="bg1">
                    <a:lumMod val="50000"/>
                  </a:schemeClr>
                </a:solidFill>
              </a:rPr>
              <a:t>mobile application </a:t>
            </a:r>
            <a:r>
              <a:rPr lang="en-US" sz="1200" i="1" dirty="0">
                <a:solidFill>
                  <a:schemeClr val="bg1">
                    <a:lumMod val="50000"/>
                  </a:schemeClr>
                </a:solidFill>
              </a:rPr>
              <a:t>where buyers and sellers may meet and then contact themselves to conclude their trade. The market niche is not approached to gain on transactions as eBay or Amazon, but to avoid smaller companies to fight their daily expensive battle to reach truly potential customers and to avoid consumers to be drowned by sterile and noisy advertising</a:t>
            </a:r>
            <a:r>
              <a:rPr lang="en-US" sz="1200" i="1" dirty="0" smtClean="0">
                <a:solidFill>
                  <a:schemeClr val="bg1">
                    <a:lumMod val="50000"/>
                  </a:schemeClr>
                </a:solidFill>
              </a:rPr>
              <a:t>.</a:t>
            </a:r>
            <a:endParaRPr lang="en-US" dirty="0"/>
          </a:p>
        </p:txBody>
      </p:sp>
      <p:sp>
        <p:nvSpPr>
          <p:cNvPr id="10" name="CasellaDiTesto 9"/>
          <p:cNvSpPr txBox="1"/>
          <p:nvPr/>
        </p:nvSpPr>
        <p:spPr>
          <a:xfrm>
            <a:off x="449238" y="3313999"/>
            <a:ext cx="1232849" cy="553998"/>
          </a:xfrm>
          <a:prstGeom prst="rect">
            <a:avLst/>
          </a:prstGeom>
          <a:noFill/>
        </p:spPr>
        <p:txBody>
          <a:bodyPr wrap="square" rtlCol="0">
            <a:spAutoFit/>
          </a:bodyPr>
          <a:lstStyle/>
          <a:p>
            <a:pPr algn="r"/>
            <a:r>
              <a:rPr lang="en-US" sz="1000" dirty="0" smtClean="0">
                <a:solidFill>
                  <a:schemeClr val="tx2"/>
                </a:solidFill>
              </a:rPr>
              <a:t>Retailers will reach only truly interested consumers</a:t>
            </a:r>
            <a:endParaRPr lang="en-US" sz="1000" dirty="0">
              <a:solidFill>
                <a:schemeClr val="tx2"/>
              </a:solidFill>
            </a:endParaRPr>
          </a:p>
        </p:txBody>
      </p:sp>
      <p:sp>
        <p:nvSpPr>
          <p:cNvPr id="24" name="CasellaDiTesto 23"/>
          <p:cNvSpPr txBox="1"/>
          <p:nvPr/>
        </p:nvSpPr>
        <p:spPr>
          <a:xfrm>
            <a:off x="7481247" y="3327647"/>
            <a:ext cx="1143001" cy="553998"/>
          </a:xfrm>
          <a:prstGeom prst="rect">
            <a:avLst/>
          </a:prstGeom>
          <a:noFill/>
        </p:spPr>
        <p:txBody>
          <a:bodyPr wrap="square" rtlCol="0">
            <a:spAutoFit/>
          </a:bodyPr>
          <a:lstStyle/>
          <a:p>
            <a:r>
              <a:rPr lang="en-US" sz="1000" dirty="0" smtClean="0">
                <a:solidFill>
                  <a:schemeClr val="accent3"/>
                </a:solidFill>
              </a:rPr>
              <a:t>Consumers will find only ads he asked for</a:t>
            </a:r>
            <a:endParaRPr lang="en-US" sz="1000" dirty="0">
              <a:solidFill>
                <a:schemeClr val="accent3"/>
              </a:solidFill>
            </a:endParaRPr>
          </a:p>
        </p:txBody>
      </p:sp>
      <p:pic>
        <p:nvPicPr>
          <p:cNvPr id="23" name="Immagine 2"/>
          <p:cNvPicPr/>
          <p:nvPr/>
        </p:nvPicPr>
        <p:blipFill rotWithShape="1">
          <a:blip r:embed="rId8" cstate="print">
            <a:extLst>
              <a:ext uri="{28A0092B-C50C-407E-A947-70E740481C1C}">
                <a14:useLocalDpi xmlns:a14="http://schemas.microsoft.com/office/drawing/2010/main" val="0"/>
              </a:ext>
            </a:extLst>
          </a:blip>
          <a:srcRect l="25822" t="28900" r="5274" b="28055"/>
          <a:stretch/>
        </p:blipFill>
        <p:spPr bwMode="auto">
          <a:xfrm>
            <a:off x="4038599" y="3484114"/>
            <a:ext cx="1447419" cy="241063"/>
          </a:xfrm>
          <a:prstGeom prst="rect">
            <a:avLst/>
          </a:prstGeom>
          <a:noFill/>
          <a:ln>
            <a:noFill/>
          </a:ln>
        </p:spPr>
      </p:pic>
      <p:pic>
        <p:nvPicPr>
          <p:cNvPr id="27" name="Immagine 2"/>
          <p:cNvPicPr/>
          <p:nvPr/>
        </p:nvPicPr>
        <p:blipFill rotWithShape="1">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rcRect l="3761" t="10398" r="75973" b="17253"/>
          <a:stretch/>
        </p:blipFill>
        <p:spPr bwMode="auto">
          <a:xfrm>
            <a:off x="3631740" y="3425950"/>
            <a:ext cx="375520" cy="357391"/>
          </a:xfrm>
          <a:prstGeom prst="rect">
            <a:avLst/>
          </a:prstGeom>
          <a:noFill/>
          <a:ln>
            <a:noFill/>
          </a:ln>
        </p:spPr>
      </p:pic>
      <p:sp>
        <p:nvSpPr>
          <p:cNvPr id="28" name="Oval 8"/>
          <p:cNvSpPr/>
          <p:nvPr/>
        </p:nvSpPr>
        <p:spPr>
          <a:xfrm>
            <a:off x="6177501" y="152400"/>
            <a:ext cx="505270" cy="4572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p>
        </p:txBody>
      </p:sp>
      <p:sp>
        <p:nvSpPr>
          <p:cNvPr id="31" name="Oval 9"/>
          <p:cNvSpPr/>
          <p:nvPr/>
        </p:nvSpPr>
        <p:spPr>
          <a:xfrm>
            <a:off x="6962775" y="152400"/>
            <a:ext cx="505270" cy="45720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32" name="Oval 10"/>
          <p:cNvSpPr/>
          <p:nvPr/>
        </p:nvSpPr>
        <p:spPr>
          <a:xfrm>
            <a:off x="7718616" y="161925"/>
            <a:ext cx="505270" cy="4572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33" name="TextBox 11"/>
          <p:cNvSpPr txBox="1"/>
          <p:nvPr/>
        </p:nvSpPr>
        <p:spPr>
          <a:xfrm>
            <a:off x="6019800" y="636896"/>
            <a:ext cx="778834" cy="253916"/>
          </a:xfrm>
          <a:prstGeom prst="rect">
            <a:avLst/>
          </a:prstGeom>
          <a:noFill/>
        </p:spPr>
        <p:txBody>
          <a:bodyPr wrap="square" rtlCol="0">
            <a:spAutoFit/>
          </a:bodyPr>
          <a:lstStyle/>
          <a:p>
            <a:pPr algn="ctr"/>
            <a:r>
              <a:rPr lang="it-IT" sz="1050" dirty="0" smtClean="0">
                <a:solidFill>
                  <a:schemeClr val="accent6">
                    <a:lumMod val="60000"/>
                    <a:lumOff val="40000"/>
                  </a:schemeClr>
                </a:solidFill>
              </a:rPr>
              <a:t>Market</a:t>
            </a:r>
            <a:endParaRPr lang="en-US" sz="1050" dirty="0">
              <a:solidFill>
                <a:schemeClr val="accent6">
                  <a:lumMod val="60000"/>
                  <a:lumOff val="40000"/>
                </a:schemeClr>
              </a:solidFill>
            </a:endParaRPr>
          </a:p>
        </p:txBody>
      </p:sp>
      <p:sp>
        <p:nvSpPr>
          <p:cNvPr id="34" name="TextBox 12"/>
          <p:cNvSpPr txBox="1"/>
          <p:nvPr/>
        </p:nvSpPr>
        <p:spPr>
          <a:xfrm>
            <a:off x="6908690" y="636896"/>
            <a:ext cx="635110" cy="253916"/>
          </a:xfrm>
          <a:prstGeom prst="rect">
            <a:avLst/>
          </a:prstGeom>
          <a:noFill/>
        </p:spPr>
        <p:txBody>
          <a:bodyPr wrap="none" rtlCol="0">
            <a:spAutoFit/>
          </a:bodyPr>
          <a:lstStyle/>
          <a:p>
            <a:r>
              <a:rPr lang="it-IT" sz="1050" dirty="0" smtClean="0">
                <a:solidFill>
                  <a:schemeClr val="accent6">
                    <a:lumMod val="50000"/>
                  </a:schemeClr>
                </a:solidFill>
              </a:rPr>
              <a:t>Solution</a:t>
            </a:r>
            <a:endParaRPr lang="en-US" sz="1050" dirty="0">
              <a:solidFill>
                <a:schemeClr val="accent6">
                  <a:lumMod val="50000"/>
                </a:schemeClr>
              </a:solidFill>
            </a:endParaRPr>
          </a:p>
        </p:txBody>
      </p:sp>
      <p:sp>
        <p:nvSpPr>
          <p:cNvPr id="35" name="TextBox 13"/>
          <p:cNvSpPr txBox="1"/>
          <p:nvPr/>
        </p:nvSpPr>
        <p:spPr>
          <a:xfrm>
            <a:off x="7767660" y="636896"/>
            <a:ext cx="452368" cy="253916"/>
          </a:xfrm>
          <a:prstGeom prst="rect">
            <a:avLst/>
          </a:prstGeom>
          <a:noFill/>
        </p:spPr>
        <p:txBody>
          <a:bodyPr wrap="none" rtlCol="0">
            <a:spAutoFit/>
          </a:bodyPr>
          <a:lstStyle/>
          <a:p>
            <a:pPr algn="ctr"/>
            <a:r>
              <a:rPr lang="it-IT" sz="1050" dirty="0" smtClean="0">
                <a:solidFill>
                  <a:schemeClr val="accent6">
                    <a:lumMod val="60000"/>
                    <a:lumOff val="40000"/>
                  </a:schemeClr>
                </a:solidFill>
              </a:rPr>
              <a:t>S&amp;D </a:t>
            </a:r>
            <a:endParaRPr lang="en-US" sz="1050" dirty="0">
              <a:solidFill>
                <a:schemeClr val="accent6">
                  <a:lumMod val="60000"/>
                  <a:lumOff val="40000"/>
                </a:schemeClr>
              </a:solidFill>
            </a:endParaRPr>
          </a:p>
        </p:txBody>
      </p:sp>
      <p:sp>
        <p:nvSpPr>
          <p:cNvPr id="39" name="Oval 10"/>
          <p:cNvSpPr/>
          <p:nvPr/>
        </p:nvSpPr>
        <p:spPr>
          <a:xfrm>
            <a:off x="8480616" y="166048"/>
            <a:ext cx="505270" cy="457200"/>
          </a:xfrm>
          <a:prstGeom prst="ellipse">
            <a:avLst/>
          </a:prstGeom>
          <a:solidFill>
            <a:srgbClr val="CC9900"/>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40" name="TextBox 13"/>
          <p:cNvSpPr txBox="1"/>
          <p:nvPr/>
        </p:nvSpPr>
        <p:spPr>
          <a:xfrm>
            <a:off x="8502364" y="641019"/>
            <a:ext cx="489236" cy="253916"/>
          </a:xfrm>
          <a:prstGeom prst="rect">
            <a:avLst/>
          </a:prstGeom>
          <a:noFill/>
        </p:spPr>
        <p:txBody>
          <a:bodyPr wrap="none" rtlCol="0">
            <a:spAutoFit/>
          </a:bodyPr>
          <a:lstStyle/>
          <a:p>
            <a:r>
              <a:rPr lang="it-IT" sz="1050" dirty="0" smtClean="0">
                <a:solidFill>
                  <a:schemeClr val="accent6">
                    <a:lumMod val="60000"/>
                    <a:lumOff val="40000"/>
                  </a:schemeClr>
                </a:solidFill>
              </a:rPr>
              <a:t>Team</a:t>
            </a:r>
            <a:endParaRPr lang="en-US" sz="1050" dirty="0">
              <a:solidFill>
                <a:schemeClr val="accent6">
                  <a:lumMod val="60000"/>
                  <a:lumOff val="40000"/>
                </a:schemeClr>
              </a:solidFill>
            </a:endParaRPr>
          </a:p>
        </p:txBody>
      </p:sp>
    </p:spTree>
    <p:extLst>
      <p:ext uri="{BB962C8B-B14F-4D97-AF65-F5344CB8AC3E}">
        <p14:creationId xmlns:p14="http://schemas.microsoft.com/office/powerpoint/2010/main" val="39203693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1016238"/>
            <a:ext cx="9144000" cy="0"/>
          </a:xfrm>
          <a:prstGeom prst="line">
            <a:avLst/>
          </a:prstGeom>
        </p:spPr>
        <p:style>
          <a:lnRef idx="2">
            <a:schemeClr val="accent6"/>
          </a:lnRef>
          <a:fillRef idx="0">
            <a:schemeClr val="accent6"/>
          </a:fillRef>
          <a:effectRef idx="1">
            <a:schemeClr val="accent6"/>
          </a:effectRef>
          <a:fontRef idx="minor">
            <a:schemeClr val="tx1"/>
          </a:fontRef>
        </p:style>
      </p:cxnSp>
      <p:cxnSp>
        <p:nvCxnSpPr>
          <p:cNvPr id="5" name="Straight Connector 4"/>
          <p:cNvCxnSpPr/>
          <p:nvPr/>
        </p:nvCxnSpPr>
        <p:spPr>
          <a:xfrm>
            <a:off x="0" y="6172200"/>
            <a:ext cx="9144000" cy="0"/>
          </a:xfrm>
          <a:prstGeom prst="line">
            <a:avLst/>
          </a:prstGeom>
        </p:spPr>
        <p:style>
          <a:lnRef idx="2">
            <a:schemeClr val="accent6"/>
          </a:lnRef>
          <a:fillRef idx="0">
            <a:schemeClr val="accent6"/>
          </a:fillRef>
          <a:effectRef idx="1">
            <a:schemeClr val="accent6"/>
          </a:effectRef>
          <a:fontRef idx="minor">
            <a:schemeClr val="tx1"/>
          </a:fontRef>
        </p:style>
      </p:cxnSp>
      <p:sp>
        <p:nvSpPr>
          <p:cNvPr id="6" name="Slide Number Placeholder 5"/>
          <p:cNvSpPr>
            <a:spLocks noGrp="1"/>
          </p:cNvSpPr>
          <p:nvPr>
            <p:ph type="sldNum" sz="quarter" idx="12"/>
          </p:nvPr>
        </p:nvSpPr>
        <p:spPr/>
        <p:txBody>
          <a:bodyPr/>
          <a:lstStyle/>
          <a:p>
            <a:fld id="{C1F874D2-192C-45EC-93A3-87B2A30BE643}" type="slidenum">
              <a:rPr lang="en-US" smtClean="0"/>
              <a:t>6</a:t>
            </a:fld>
            <a:endParaRPr lang="en-US" dirty="0"/>
          </a:p>
        </p:txBody>
      </p:sp>
      <p:pic>
        <p:nvPicPr>
          <p:cNvPr id="8" name="Immagine 2"/>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3761" t="10398" r="75973" b="17253"/>
          <a:stretch/>
        </p:blipFill>
        <p:spPr bwMode="auto">
          <a:xfrm>
            <a:off x="208659" y="116081"/>
            <a:ext cx="1239141" cy="1179319"/>
          </a:xfrm>
          <a:prstGeom prst="rect">
            <a:avLst/>
          </a:prstGeom>
          <a:noFill/>
          <a:ln>
            <a:noFill/>
          </a:ln>
        </p:spPr>
      </p:pic>
      <p:pic>
        <p:nvPicPr>
          <p:cNvPr id="9" name="Immagine 2"/>
          <p:cNvPicPr/>
          <p:nvPr/>
        </p:nvPicPr>
        <p:blipFill rotWithShape="1">
          <a:blip r:embed="rId2">
            <a:extLst>
              <a:ext uri="{28A0092B-C50C-407E-A947-70E740481C1C}">
                <a14:useLocalDpi xmlns:a14="http://schemas.microsoft.com/office/drawing/2010/main" val="0"/>
              </a:ext>
            </a:extLst>
          </a:blip>
          <a:srcRect l="25822" t="28900" r="5274" b="28055"/>
          <a:stretch/>
        </p:blipFill>
        <p:spPr bwMode="auto">
          <a:xfrm>
            <a:off x="1524762" y="116081"/>
            <a:ext cx="2894838" cy="482125"/>
          </a:xfrm>
          <a:prstGeom prst="rect">
            <a:avLst/>
          </a:prstGeom>
          <a:noFill/>
          <a:ln>
            <a:noFill/>
          </a:ln>
        </p:spPr>
      </p:pic>
      <p:sp>
        <p:nvSpPr>
          <p:cNvPr id="11" name="TextBox 10"/>
          <p:cNvSpPr txBox="1"/>
          <p:nvPr/>
        </p:nvSpPr>
        <p:spPr>
          <a:xfrm>
            <a:off x="76200" y="6400800"/>
            <a:ext cx="3606821" cy="307777"/>
          </a:xfrm>
          <a:prstGeom prst="rect">
            <a:avLst/>
          </a:prstGeom>
          <a:noFill/>
        </p:spPr>
        <p:txBody>
          <a:bodyPr wrap="none" rtlCol="0">
            <a:spAutoFit/>
          </a:bodyPr>
          <a:lstStyle/>
          <a:p>
            <a:r>
              <a:rPr lang="it-IT" sz="1400" dirty="0" smtClean="0">
                <a:solidFill>
                  <a:schemeClr val="accent6">
                    <a:lumMod val="50000"/>
                  </a:schemeClr>
                </a:solidFill>
              </a:rPr>
              <a:t>© 2015 – v1.0 Mar’15 | Able One Systems S.r.l.</a:t>
            </a:r>
            <a:endParaRPr lang="en-US" sz="1400" dirty="0">
              <a:solidFill>
                <a:schemeClr val="accent6">
                  <a:lumMod val="50000"/>
                </a:schemeClr>
              </a:solidFill>
            </a:endParaRPr>
          </a:p>
        </p:txBody>
      </p:sp>
      <p:sp>
        <p:nvSpPr>
          <p:cNvPr id="29" name="TextBox 9"/>
          <p:cNvSpPr txBox="1"/>
          <p:nvPr/>
        </p:nvSpPr>
        <p:spPr>
          <a:xfrm>
            <a:off x="1490530" y="623131"/>
            <a:ext cx="2929070" cy="369332"/>
          </a:xfrm>
          <a:prstGeom prst="rect">
            <a:avLst/>
          </a:prstGeom>
          <a:noFill/>
        </p:spPr>
        <p:txBody>
          <a:bodyPr wrap="square" rtlCol="0">
            <a:spAutoFit/>
          </a:bodyPr>
          <a:lstStyle/>
          <a:p>
            <a:r>
              <a:rPr lang="it-IT" dirty="0" smtClean="0">
                <a:solidFill>
                  <a:schemeClr val="accent6">
                    <a:lumMod val="50000"/>
                  </a:schemeClr>
                </a:solidFill>
                <a:latin typeface="Century Gothic" panose="020B0502020202020204" pitchFamily="34" charset="0"/>
              </a:rPr>
              <a:t>Project Overview</a:t>
            </a:r>
            <a:endParaRPr lang="en-US" dirty="0">
              <a:solidFill>
                <a:schemeClr val="accent6">
                  <a:lumMod val="50000"/>
                </a:schemeClr>
              </a:solidFill>
              <a:latin typeface="Century Gothic" panose="020B0502020202020204" pitchFamily="34" charset="0"/>
            </a:endParaRPr>
          </a:p>
        </p:txBody>
      </p:sp>
      <p:pic>
        <p:nvPicPr>
          <p:cNvPr id="21" name="Immagine 20"/>
          <p:cNvPicPr/>
          <p:nvPr/>
        </p:nvPicPr>
        <p:blipFill>
          <a:blip r:embed="rId3">
            <a:extLst>
              <a:ext uri="{28A0092B-C50C-407E-A947-70E740481C1C}">
                <a14:useLocalDpi xmlns:a14="http://schemas.microsoft.com/office/drawing/2010/main" val="0"/>
              </a:ext>
            </a:extLst>
          </a:blip>
          <a:stretch>
            <a:fillRect/>
          </a:stretch>
        </p:blipFill>
        <p:spPr>
          <a:xfrm>
            <a:off x="3200400" y="1524000"/>
            <a:ext cx="5715000" cy="4419600"/>
          </a:xfrm>
          <a:prstGeom prst="rect">
            <a:avLst/>
          </a:prstGeom>
        </p:spPr>
      </p:pic>
      <p:sp>
        <p:nvSpPr>
          <p:cNvPr id="2" name="CasellaDiTesto 1"/>
          <p:cNvSpPr txBox="1"/>
          <p:nvPr/>
        </p:nvSpPr>
        <p:spPr>
          <a:xfrm>
            <a:off x="228600" y="2208074"/>
            <a:ext cx="2667381" cy="1754326"/>
          </a:xfrm>
          <a:prstGeom prst="rect">
            <a:avLst/>
          </a:prstGeom>
          <a:noFill/>
        </p:spPr>
        <p:txBody>
          <a:bodyPr wrap="square" rtlCol="0">
            <a:spAutoFit/>
          </a:bodyPr>
          <a:lstStyle/>
          <a:p>
            <a:pPr algn="just"/>
            <a:r>
              <a:rPr lang="en-US" sz="1200" dirty="0">
                <a:solidFill>
                  <a:schemeClr val="bg1">
                    <a:lumMod val="50000"/>
                  </a:schemeClr>
                </a:solidFill>
              </a:rPr>
              <a:t>The application performs automatic updates. Every few minutes it checks all Interests and Ads posted by users and verifies </a:t>
            </a:r>
            <a:r>
              <a:rPr lang="en-US" sz="1200" dirty="0" smtClean="0">
                <a:solidFill>
                  <a:schemeClr val="bg1">
                    <a:lumMod val="50000"/>
                  </a:schemeClr>
                </a:solidFill>
              </a:rPr>
              <a:t>matching. </a:t>
            </a:r>
          </a:p>
          <a:p>
            <a:pPr algn="just"/>
            <a:endParaRPr lang="en-US" sz="1200" dirty="0">
              <a:solidFill>
                <a:schemeClr val="bg1">
                  <a:lumMod val="50000"/>
                </a:schemeClr>
              </a:solidFill>
            </a:endParaRPr>
          </a:p>
          <a:p>
            <a:pPr algn="just"/>
            <a:r>
              <a:rPr lang="en-US" sz="1200" dirty="0" smtClean="0">
                <a:solidFill>
                  <a:schemeClr val="bg1">
                    <a:lumMod val="50000"/>
                  </a:schemeClr>
                </a:solidFill>
              </a:rPr>
              <a:t>All </a:t>
            </a:r>
            <a:r>
              <a:rPr lang="en-US" sz="1200" dirty="0">
                <a:solidFill>
                  <a:schemeClr val="bg1">
                    <a:lumMod val="50000"/>
                  </a:schemeClr>
                </a:solidFill>
              </a:rPr>
              <a:t>the matched Ads will be directly shown on the Showcase and notified through the mobile platform features. </a:t>
            </a:r>
          </a:p>
          <a:p>
            <a:pPr algn="just"/>
            <a:endParaRPr lang="en-US" sz="1200" dirty="0">
              <a:solidFill>
                <a:schemeClr val="bg1">
                  <a:lumMod val="50000"/>
                </a:schemeClr>
              </a:solidFill>
            </a:endParaRPr>
          </a:p>
        </p:txBody>
      </p:sp>
      <p:sp>
        <p:nvSpPr>
          <p:cNvPr id="3" name="Ovale 2"/>
          <p:cNvSpPr/>
          <p:nvPr/>
        </p:nvSpPr>
        <p:spPr>
          <a:xfrm>
            <a:off x="4119539" y="2452048"/>
            <a:ext cx="218629"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smtClean="0"/>
              <a:t>1</a:t>
            </a:r>
            <a:endParaRPr lang="it-IT" sz="1400" dirty="0"/>
          </a:p>
        </p:txBody>
      </p:sp>
      <p:sp>
        <p:nvSpPr>
          <p:cNvPr id="22" name="Ovale 21"/>
          <p:cNvSpPr/>
          <p:nvPr/>
        </p:nvSpPr>
        <p:spPr>
          <a:xfrm>
            <a:off x="7780360" y="2452048"/>
            <a:ext cx="218629" cy="228600"/>
          </a:xfrm>
          <a:prstGeom prst="ellipse">
            <a:avLst/>
          </a:prstGeom>
          <a:solidFill>
            <a:schemeClr val="accent3"/>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t>2</a:t>
            </a:r>
          </a:p>
        </p:txBody>
      </p:sp>
      <p:sp>
        <p:nvSpPr>
          <p:cNvPr id="23" name="Ovale 22"/>
          <p:cNvSpPr/>
          <p:nvPr/>
        </p:nvSpPr>
        <p:spPr>
          <a:xfrm>
            <a:off x="6096000" y="3518848"/>
            <a:ext cx="218629" cy="228600"/>
          </a:xfrm>
          <a:prstGeom prst="ellipse">
            <a:avLst/>
          </a:prstGeom>
          <a:solidFill>
            <a:schemeClr val="accent3"/>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smtClean="0"/>
              <a:t>3</a:t>
            </a:r>
            <a:endParaRPr lang="it-IT" sz="1400" dirty="0"/>
          </a:p>
        </p:txBody>
      </p:sp>
      <p:sp>
        <p:nvSpPr>
          <p:cNvPr id="27" name="CasellaDiTesto 26"/>
          <p:cNvSpPr txBox="1"/>
          <p:nvPr/>
        </p:nvSpPr>
        <p:spPr>
          <a:xfrm>
            <a:off x="277504" y="1852163"/>
            <a:ext cx="2565942" cy="307777"/>
          </a:xfrm>
          <a:prstGeom prst="rect">
            <a:avLst/>
          </a:prstGeom>
          <a:noFill/>
        </p:spPr>
        <p:txBody>
          <a:bodyPr wrap="square" rtlCol="0">
            <a:spAutoFit/>
          </a:bodyPr>
          <a:lstStyle/>
          <a:p>
            <a:pPr algn="ctr"/>
            <a:r>
              <a:rPr lang="en-US" sz="1400" i="1" dirty="0" smtClean="0">
                <a:solidFill>
                  <a:schemeClr val="bg2">
                    <a:lumMod val="50000"/>
                  </a:schemeClr>
                </a:solidFill>
              </a:rPr>
              <a:t>How it works</a:t>
            </a:r>
            <a:endParaRPr lang="it-IT" sz="1400" i="1" dirty="0">
              <a:solidFill>
                <a:schemeClr val="bg2">
                  <a:lumMod val="50000"/>
                </a:schemeClr>
              </a:solidFill>
            </a:endParaRPr>
          </a:p>
        </p:txBody>
      </p:sp>
      <p:sp>
        <p:nvSpPr>
          <p:cNvPr id="28" name="CasellaDiTesto 27"/>
          <p:cNvSpPr txBox="1"/>
          <p:nvPr/>
        </p:nvSpPr>
        <p:spPr>
          <a:xfrm>
            <a:off x="381000" y="4478910"/>
            <a:ext cx="2357274" cy="923330"/>
          </a:xfrm>
          <a:prstGeom prst="rect">
            <a:avLst/>
          </a:prstGeom>
          <a:noFill/>
        </p:spPr>
        <p:txBody>
          <a:bodyPr wrap="square" rtlCol="0">
            <a:spAutoFit/>
          </a:bodyPr>
          <a:lstStyle/>
          <a:p>
            <a:pPr algn="ctr"/>
            <a:r>
              <a:rPr lang="en-US" i="1" dirty="0" smtClean="0">
                <a:solidFill>
                  <a:schemeClr val="accent6">
                    <a:lumMod val="75000"/>
                  </a:schemeClr>
                </a:solidFill>
              </a:rPr>
              <a:t>The </a:t>
            </a:r>
            <a:r>
              <a:rPr lang="en-US" i="1" dirty="0">
                <a:solidFill>
                  <a:schemeClr val="accent6">
                    <a:lumMod val="75000"/>
                  </a:schemeClr>
                </a:solidFill>
              </a:rPr>
              <a:t>best place where retailers and customers may meet.</a:t>
            </a:r>
            <a:endParaRPr lang="it-IT" i="1" dirty="0">
              <a:solidFill>
                <a:schemeClr val="accent6">
                  <a:lumMod val="75000"/>
                </a:schemeClr>
              </a:solidFill>
            </a:endParaRPr>
          </a:p>
        </p:txBody>
      </p:sp>
      <p:cxnSp>
        <p:nvCxnSpPr>
          <p:cNvPr id="30" name="Connettore 1 29"/>
          <p:cNvCxnSpPr/>
          <p:nvPr/>
        </p:nvCxnSpPr>
        <p:spPr>
          <a:xfrm>
            <a:off x="193344" y="2160896"/>
            <a:ext cx="2743581" cy="0"/>
          </a:xfrm>
          <a:prstGeom prst="line">
            <a:avLst/>
          </a:prstGeom>
          <a:ln>
            <a:solidFill>
              <a:schemeClr val="accent6">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31" name="Rettangolo 30"/>
          <p:cNvSpPr/>
          <p:nvPr/>
        </p:nvSpPr>
        <p:spPr>
          <a:xfrm>
            <a:off x="6858000" y="871210"/>
            <a:ext cx="723900" cy="5044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ccia in su 31"/>
          <p:cNvSpPr/>
          <p:nvPr/>
        </p:nvSpPr>
        <p:spPr>
          <a:xfrm>
            <a:off x="7111504" y="967916"/>
            <a:ext cx="199264" cy="183306"/>
          </a:xfrm>
          <a:prstGeom prst="upArrow">
            <a:avLst/>
          </a:prstGeom>
          <a:solidFill>
            <a:schemeClr val="accent5"/>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CasellaDiTesto 32"/>
          <p:cNvSpPr txBox="1"/>
          <p:nvPr/>
        </p:nvSpPr>
        <p:spPr>
          <a:xfrm>
            <a:off x="7005967" y="1121897"/>
            <a:ext cx="407484" cy="276999"/>
          </a:xfrm>
          <a:prstGeom prst="rect">
            <a:avLst/>
          </a:prstGeom>
          <a:noFill/>
        </p:spPr>
        <p:txBody>
          <a:bodyPr wrap="none" rtlCol="0">
            <a:spAutoFit/>
          </a:bodyPr>
          <a:lstStyle/>
          <a:p>
            <a:pPr algn="ctr"/>
            <a:r>
              <a:rPr lang="it-IT" sz="1200" b="1" dirty="0">
                <a:solidFill>
                  <a:schemeClr val="accent5"/>
                </a:solidFill>
              </a:rPr>
              <a:t>2</a:t>
            </a:r>
            <a:r>
              <a:rPr lang="it-IT" sz="1200" b="1" dirty="0" smtClean="0">
                <a:solidFill>
                  <a:schemeClr val="accent5"/>
                </a:solidFill>
              </a:rPr>
              <a:t>/3</a:t>
            </a:r>
            <a:endParaRPr lang="en-US" sz="1200" b="1" dirty="0">
              <a:solidFill>
                <a:schemeClr val="accent5"/>
              </a:solidFill>
            </a:endParaRPr>
          </a:p>
        </p:txBody>
      </p:sp>
      <p:sp>
        <p:nvSpPr>
          <p:cNvPr id="34" name="Oval 8"/>
          <p:cNvSpPr/>
          <p:nvPr/>
        </p:nvSpPr>
        <p:spPr>
          <a:xfrm>
            <a:off x="6177501" y="152400"/>
            <a:ext cx="505270" cy="4572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p>
        </p:txBody>
      </p:sp>
      <p:sp>
        <p:nvSpPr>
          <p:cNvPr id="35" name="Oval 9"/>
          <p:cNvSpPr/>
          <p:nvPr/>
        </p:nvSpPr>
        <p:spPr>
          <a:xfrm>
            <a:off x="6962775" y="152400"/>
            <a:ext cx="505270" cy="45720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36" name="Oval 10"/>
          <p:cNvSpPr/>
          <p:nvPr/>
        </p:nvSpPr>
        <p:spPr>
          <a:xfrm>
            <a:off x="7718616" y="161925"/>
            <a:ext cx="505270" cy="4572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37" name="TextBox 11"/>
          <p:cNvSpPr txBox="1"/>
          <p:nvPr/>
        </p:nvSpPr>
        <p:spPr>
          <a:xfrm>
            <a:off x="6019800" y="636896"/>
            <a:ext cx="778834" cy="253916"/>
          </a:xfrm>
          <a:prstGeom prst="rect">
            <a:avLst/>
          </a:prstGeom>
          <a:noFill/>
        </p:spPr>
        <p:txBody>
          <a:bodyPr wrap="square" rtlCol="0">
            <a:spAutoFit/>
          </a:bodyPr>
          <a:lstStyle/>
          <a:p>
            <a:pPr algn="ctr"/>
            <a:r>
              <a:rPr lang="it-IT" sz="1050" dirty="0" smtClean="0">
                <a:solidFill>
                  <a:schemeClr val="accent6">
                    <a:lumMod val="60000"/>
                    <a:lumOff val="40000"/>
                  </a:schemeClr>
                </a:solidFill>
              </a:rPr>
              <a:t>Market</a:t>
            </a:r>
            <a:endParaRPr lang="en-US" sz="1050" dirty="0">
              <a:solidFill>
                <a:schemeClr val="accent6">
                  <a:lumMod val="60000"/>
                  <a:lumOff val="40000"/>
                </a:schemeClr>
              </a:solidFill>
            </a:endParaRPr>
          </a:p>
        </p:txBody>
      </p:sp>
      <p:sp>
        <p:nvSpPr>
          <p:cNvPr id="38" name="TextBox 12"/>
          <p:cNvSpPr txBox="1"/>
          <p:nvPr/>
        </p:nvSpPr>
        <p:spPr>
          <a:xfrm>
            <a:off x="6908690" y="636896"/>
            <a:ext cx="635110" cy="253916"/>
          </a:xfrm>
          <a:prstGeom prst="rect">
            <a:avLst/>
          </a:prstGeom>
          <a:noFill/>
        </p:spPr>
        <p:txBody>
          <a:bodyPr wrap="none" rtlCol="0">
            <a:spAutoFit/>
          </a:bodyPr>
          <a:lstStyle/>
          <a:p>
            <a:r>
              <a:rPr lang="it-IT" sz="1050" dirty="0" smtClean="0">
                <a:solidFill>
                  <a:schemeClr val="accent6">
                    <a:lumMod val="50000"/>
                  </a:schemeClr>
                </a:solidFill>
              </a:rPr>
              <a:t>Solution</a:t>
            </a:r>
            <a:endParaRPr lang="en-US" sz="1050" dirty="0">
              <a:solidFill>
                <a:schemeClr val="accent6">
                  <a:lumMod val="50000"/>
                </a:schemeClr>
              </a:solidFill>
            </a:endParaRPr>
          </a:p>
        </p:txBody>
      </p:sp>
      <p:sp>
        <p:nvSpPr>
          <p:cNvPr id="39" name="TextBox 13"/>
          <p:cNvSpPr txBox="1"/>
          <p:nvPr/>
        </p:nvSpPr>
        <p:spPr>
          <a:xfrm>
            <a:off x="7767660" y="636896"/>
            <a:ext cx="452368" cy="253916"/>
          </a:xfrm>
          <a:prstGeom prst="rect">
            <a:avLst/>
          </a:prstGeom>
          <a:noFill/>
        </p:spPr>
        <p:txBody>
          <a:bodyPr wrap="none" rtlCol="0">
            <a:spAutoFit/>
          </a:bodyPr>
          <a:lstStyle/>
          <a:p>
            <a:pPr algn="ctr"/>
            <a:r>
              <a:rPr lang="it-IT" sz="1050" dirty="0" smtClean="0">
                <a:solidFill>
                  <a:schemeClr val="accent6">
                    <a:lumMod val="60000"/>
                    <a:lumOff val="40000"/>
                  </a:schemeClr>
                </a:solidFill>
              </a:rPr>
              <a:t>S&amp;D </a:t>
            </a:r>
            <a:endParaRPr lang="en-US" sz="1050" dirty="0">
              <a:solidFill>
                <a:schemeClr val="accent6">
                  <a:lumMod val="60000"/>
                  <a:lumOff val="40000"/>
                </a:schemeClr>
              </a:solidFill>
            </a:endParaRPr>
          </a:p>
        </p:txBody>
      </p:sp>
      <p:sp>
        <p:nvSpPr>
          <p:cNvPr id="40" name="Oval 10"/>
          <p:cNvSpPr/>
          <p:nvPr/>
        </p:nvSpPr>
        <p:spPr>
          <a:xfrm>
            <a:off x="8480616" y="166048"/>
            <a:ext cx="505270" cy="457200"/>
          </a:xfrm>
          <a:prstGeom prst="ellipse">
            <a:avLst/>
          </a:prstGeom>
          <a:solidFill>
            <a:srgbClr val="CC9900"/>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41" name="TextBox 13"/>
          <p:cNvSpPr txBox="1"/>
          <p:nvPr/>
        </p:nvSpPr>
        <p:spPr>
          <a:xfrm>
            <a:off x="8502364" y="641019"/>
            <a:ext cx="489236" cy="253916"/>
          </a:xfrm>
          <a:prstGeom prst="rect">
            <a:avLst/>
          </a:prstGeom>
          <a:noFill/>
        </p:spPr>
        <p:txBody>
          <a:bodyPr wrap="none" rtlCol="0">
            <a:spAutoFit/>
          </a:bodyPr>
          <a:lstStyle/>
          <a:p>
            <a:r>
              <a:rPr lang="it-IT" sz="1050" dirty="0" smtClean="0">
                <a:solidFill>
                  <a:schemeClr val="accent6">
                    <a:lumMod val="60000"/>
                    <a:lumOff val="40000"/>
                  </a:schemeClr>
                </a:solidFill>
              </a:rPr>
              <a:t>Team</a:t>
            </a:r>
            <a:endParaRPr lang="en-US" sz="1050" dirty="0">
              <a:solidFill>
                <a:schemeClr val="accent6">
                  <a:lumMod val="60000"/>
                  <a:lumOff val="40000"/>
                </a:schemeClr>
              </a:solidFill>
            </a:endParaRPr>
          </a:p>
        </p:txBody>
      </p:sp>
    </p:spTree>
    <p:extLst>
      <p:ext uri="{BB962C8B-B14F-4D97-AF65-F5344CB8AC3E}">
        <p14:creationId xmlns:p14="http://schemas.microsoft.com/office/powerpoint/2010/main" val="18110147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Connettore 1 20"/>
          <p:cNvCxnSpPr/>
          <p:nvPr/>
        </p:nvCxnSpPr>
        <p:spPr>
          <a:xfrm>
            <a:off x="220640" y="2895600"/>
            <a:ext cx="8553638" cy="0"/>
          </a:xfrm>
          <a:prstGeom prst="line">
            <a:avLst/>
          </a:prstGeom>
          <a:ln>
            <a:solidFill>
              <a:schemeClr val="accent6">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0" y="1016238"/>
            <a:ext cx="9144000" cy="0"/>
          </a:xfrm>
          <a:prstGeom prst="line">
            <a:avLst/>
          </a:prstGeom>
        </p:spPr>
        <p:style>
          <a:lnRef idx="2">
            <a:schemeClr val="accent6"/>
          </a:lnRef>
          <a:fillRef idx="0">
            <a:schemeClr val="accent6"/>
          </a:fillRef>
          <a:effectRef idx="1">
            <a:schemeClr val="accent6"/>
          </a:effectRef>
          <a:fontRef idx="minor">
            <a:schemeClr val="tx1"/>
          </a:fontRef>
        </p:style>
      </p:cxnSp>
      <p:cxnSp>
        <p:nvCxnSpPr>
          <p:cNvPr id="5" name="Straight Connector 4"/>
          <p:cNvCxnSpPr/>
          <p:nvPr/>
        </p:nvCxnSpPr>
        <p:spPr>
          <a:xfrm>
            <a:off x="0" y="6172200"/>
            <a:ext cx="9144000" cy="0"/>
          </a:xfrm>
          <a:prstGeom prst="line">
            <a:avLst/>
          </a:prstGeom>
        </p:spPr>
        <p:style>
          <a:lnRef idx="2">
            <a:schemeClr val="accent6"/>
          </a:lnRef>
          <a:fillRef idx="0">
            <a:schemeClr val="accent6"/>
          </a:fillRef>
          <a:effectRef idx="1">
            <a:schemeClr val="accent6"/>
          </a:effectRef>
          <a:fontRef idx="minor">
            <a:schemeClr val="tx1"/>
          </a:fontRef>
        </p:style>
      </p:cxnSp>
      <p:sp>
        <p:nvSpPr>
          <p:cNvPr id="6" name="Slide Number Placeholder 5"/>
          <p:cNvSpPr>
            <a:spLocks noGrp="1"/>
          </p:cNvSpPr>
          <p:nvPr>
            <p:ph type="sldNum" sz="quarter" idx="12"/>
          </p:nvPr>
        </p:nvSpPr>
        <p:spPr/>
        <p:txBody>
          <a:bodyPr/>
          <a:lstStyle/>
          <a:p>
            <a:fld id="{C1F874D2-192C-45EC-93A3-87B2A30BE643}" type="slidenum">
              <a:rPr lang="en-US" smtClean="0"/>
              <a:t>7</a:t>
            </a:fld>
            <a:endParaRPr lang="en-US" dirty="0"/>
          </a:p>
        </p:txBody>
      </p:sp>
      <p:pic>
        <p:nvPicPr>
          <p:cNvPr id="8" name="Immagine 2"/>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3761" t="10398" r="75973" b="17253"/>
          <a:stretch/>
        </p:blipFill>
        <p:spPr bwMode="auto">
          <a:xfrm>
            <a:off x="208659" y="116081"/>
            <a:ext cx="1239141" cy="1179319"/>
          </a:xfrm>
          <a:prstGeom prst="rect">
            <a:avLst/>
          </a:prstGeom>
          <a:noFill/>
          <a:ln>
            <a:noFill/>
          </a:ln>
        </p:spPr>
      </p:pic>
      <p:pic>
        <p:nvPicPr>
          <p:cNvPr id="9" name="Immagine 2"/>
          <p:cNvPicPr/>
          <p:nvPr/>
        </p:nvPicPr>
        <p:blipFill rotWithShape="1">
          <a:blip r:embed="rId2">
            <a:extLst>
              <a:ext uri="{28A0092B-C50C-407E-A947-70E740481C1C}">
                <a14:useLocalDpi xmlns:a14="http://schemas.microsoft.com/office/drawing/2010/main" val="0"/>
              </a:ext>
            </a:extLst>
          </a:blip>
          <a:srcRect l="25822" t="28900" r="5274" b="28055"/>
          <a:stretch/>
        </p:blipFill>
        <p:spPr bwMode="auto">
          <a:xfrm>
            <a:off x="1524762" y="116081"/>
            <a:ext cx="2894838" cy="482125"/>
          </a:xfrm>
          <a:prstGeom prst="rect">
            <a:avLst/>
          </a:prstGeom>
          <a:noFill/>
          <a:ln>
            <a:noFill/>
          </a:ln>
        </p:spPr>
      </p:pic>
      <p:sp>
        <p:nvSpPr>
          <p:cNvPr id="11" name="TextBox 10"/>
          <p:cNvSpPr txBox="1"/>
          <p:nvPr/>
        </p:nvSpPr>
        <p:spPr>
          <a:xfrm>
            <a:off x="76200" y="6400800"/>
            <a:ext cx="3606821" cy="307777"/>
          </a:xfrm>
          <a:prstGeom prst="rect">
            <a:avLst/>
          </a:prstGeom>
          <a:noFill/>
        </p:spPr>
        <p:txBody>
          <a:bodyPr wrap="none" rtlCol="0">
            <a:spAutoFit/>
          </a:bodyPr>
          <a:lstStyle/>
          <a:p>
            <a:r>
              <a:rPr lang="it-IT" sz="1400" dirty="0" smtClean="0">
                <a:solidFill>
                  <a:schemeClr val="accent6">
                    <a:lumMod val="50000"/>
                  </a:schemeClr>
                </a:solidFill>
              </a:rPr>
              <a:t>© 2015 – v1.0 Mar’15 | Able One Systems S.r.l.</a:t>
            </a:r>
            <a:endParaRPr lang="en-US" sz="1400" dirty="0">
              <a:solidFill>
                <a:schemeClr val="accent6">
                  <a:lumMod val="50000"/>
                </a:schemeClr>
              </a:solidFill>
            </a:endParaRPr>
          </a:p>
        </p:txBody>
      </p:sp>
      <p:pic>
        <p:nvPicPr>
          <p:cNvPr id="28" name="Picture 14"/>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520314" y="1905000"/>
            <a:ext cx="6242686" cy="3505200"/>
          </a:xfrm>
          <a:prstGeom prst="rect">
            <a:avLst/>
          </a:prstGeom>
        </p:spPr>
      </p:pic>
      <p:sp>
        <p:nvSpPr>
          <p:cNvPr id="29" name="TextBox 9"/>
          <p:cNvSpPr txBox="1"/>
          <p:nvPr/>
        </p:nvSpPr>
        <p:spPr>
          <a:xfrm>
            <a:off x="1490530" y="623131"/>
            <a:ext cx="2929070" cy="369332"/>
          </a:xfrm>
          <a:prstGeom prst="rect">
            <a:avLst/>
          </a:prstGeom>
          <a:noFill/>
        </p:spPr>
        <p:txBody>
          <a:bodyPr wrap="square" rtlCol="0">
            <a:spAutoFit/>
          </a:bodyPr>
          <a:lstStyle/>
          <a:p>
            <a:r>
              <a:rPr lang="it-IT" dirty="0" smtClean="0">
                <a:solidFill>
                  <a:schemeClr val="accent6">
                    <a:lumMod val="50000"/>
                  </a:schemeClr>
                </a:solidFill>
                <a:latin typeface="Century Gothic" panose="020B0502020202020204" pitchFamily="34" charset="0"/>
              </a:rPr>
              <a:t>Project Overview</a:t>
            </a:r>
            <a:endParaRPr lang="en-US" dirty="0">
              <a:solidFill>
                <a:schemeClr val="accent6">
                  <a:lumMod val="50000"/>
                </a:schemeClr>
              </a:solidFill>
              <a:latin typeface="Century Gothic" panose="020B0502020202020204" pitchFamily="34" charset="0"/>
            </a:endParaRPr>
          </a:p>
        </p:txBody>
      </p:sp>
      <p:sp>
        <p:nvSpPr>
          <p:cNvPr id="3" name="CasellaDiTesto 2"/>
          <p:cNvSpPr txBox="1"/>
          <p:nvPr/>
        </p:nvSpPr>
        <p:spPr>
          <a:xfrm>
            <a:off x="228600" y="1879937"/>
            <a:ext cx="4343400" cy="830997"/>
          </a:xfrm>
          <a:prstGeom prst="rect">
            <a:avLst/>
          </a:prstGeom>
          <a:noFill/>
        </p:spPr>
        <p:txBody>
          <a:bodyPr wrap="square" rtlCol="0">
            <a:spAutoFit/>
          </a:bodyPr>
          <a:lstStyle/>
          <a:p>
            <a:pPr algn="just"/>
            <a:r>
              <a:rPr lang="en-US" sz="1200" dirty="0">
                <a:solidFill>
                  <a:schemeClr val="bg1">
                    <a:lumMod val="50000"/>
                  </a:schemeClr>
                </a:solidFill>
              </a:rPr>
              <a:t>The analysis carried out on </a:t>
            </a:r>
            <a:r>
              <a:rPr lang="en-US" sz="1200" dirty="0" smtClean="0">
                <a:solidFill>
                  <a:schemeClr val="bg1">
                    <a:lumMod val="50000"/>
                  </a:schemeClr>
                </a:solidFill>
              </a:rPr>
              <a:t>the market and its potential </a:t>
            </a:r>
            <a:r>
              <a:rPr lang="en-US" sz="1200" dirty="0">
                <a:solidFill>
                  <a:schemeClr val="bg1">
                    <a:lumMod val="50000"/>
                  </a:schemeClr>
                </a:solidFill>
              </a:rPr>
              <a:t>competitors highlighted the uniqueness of Rumorants, which encloses a set of </a:t>
            </a:r>
            <a:r>
              <a:rPr lang="en-US" sz="1200" dirty="0" smtClean="0">
                <a:solidFill>
                  <a:schemeClr val="bg1">
                    <a:lumMod val="50000"/>
                  </a:schemeClr>
                </a:solidFill>
              </a:rPr>
              <a:t>advantages </a:t>
            </a:r>
            <a:r>
              <a:rPr lang="en-US" sz="1200" dirty="0">
                <a:solidFill>
                  <a:schemeClr val="bg1">
                    <a:lumMod val="50000"/>
                  </a:schemeClr>
                </a:solidFill>
              </a:rPr>
              <a:t>unidentified in any other existing product, both for </a:t>
            </a:r>
            <a:r>
              <a:rPr lang="en-US" sz="1200" dirty="0" smtClean="0">
                <a:solidFill>
                  <a:schemeClr val="bg1">
                    <a:lumMod val="50000"/>
                  </a:schemeClr>
                </a:solidFill>
              </a:rPr>
              <a:t>retailers and </a:t>
            </a:r>
            <a:r>
              <a:rPr lang="en-US" sz="1200" dirty="0">
                <a:solidFill>
                  <a:schemeClr val="bg1">
                    <a:lumMod val="50000"/>
                  </a:schemeClr>
                </a:solidFill>
              </a:rPr>
              <a:t>consumers</a:t>
            </a:r>
            <a:r>
              <a:rPr lang="en-US" sz="1200" dirty="0" smtClean="0">
                <a:solidFill>
                  <a:schemeClr val="bg1">
                    <a:lumMod val="50000"/>
                  </a:schemeClr>
                </a:solidFill>
              </a:rPr>
              <a:t>.</a:t>
            </a:r>
            <a:endParaRPr lang="en-US" dirty="0"/>
          </a:p>
        </p:txBody>
      </p:sp>
      <p:sp>
        <p:nvSpPr>
          <p:cNvPr id="22" name="CasellaDiTesto 21"/>
          <p:cNvSpPr txBox="1"/>
          <p:nvPr/>
        </p:nvSpPr>
        <p:spPr>
          <a:xfrm>
            <a:off x="381000" y="4791670"/>
            <a:ext cx="3124200" cy="923330"/>
          </a:xfrm>
          <a:prstGeom prst="rect">
            <a:avLst/>
          </a:prstGeom>
          <a:noFill/>
        </p:spPr>
        <p:txBody>
          <a:bodyPr wrap="square" rtlCol="0">
            <a:spAutoFit/>
          </a:bodyPr>
          <a:lstStyle/>
          <a:p>
            <a:pPr algn="ctr"/>
            <a:r>
              <a:rPr lang="en-US" i="1" dirty="0" smtClean="0">
                <a:solidFill>
                  <a:schemeClr val="accent6">
                    <a:lumMod val="75000"/>
                  </a:schemeClr>
                </a:solidFill>
              </a:rPr>
              <a:t>Rumorants </a:t>
            </a:r>
            <a:r>
              <a:rPr lang="en-US" i="1" dirty="0">
                <a:solidFill>
                  <a:schemeClr val="accent6">
                    <a:lumMod val="75000"/>
                  </a:schemeClr>
                </a:solidFill>
              </a:rPr>
              <a:t>has the ambition to become the reference tool in the </a:t>
            </a:r>
            <a:r>
              <a:rPr lang="en-US" i="1" dirty="0" smtClean="0">
                <a:solidFill>
                  <a:schemeClr val="accent6">
                    <a:lumMod val="75000"/>
                  </a:schemeClr>
                </a:solidFill>
              </a:rPr>
              <a:t>local advertising </a:t>
            </a:r>
            <a:r>
              <a:rPr lang="en-US" i="1" dirty="0">
                <a:solidFill>
                  <a:schemeClr val="accent6">
                    <a:lumMod val="75000"/>
                  </a:schemeClr>
                </a:solidFill>
              </a:rPr>
              <a:t>market</a:t>
            </a:r>
            <a:r>
              <a:rPr lang="en-US" i="1" dirty="0" smtClean="0">
                <a:solidFill>
                  <a:schemeClr val="accent6">
                    <a:lumMod val="75000"/>
                  </a:schemeClr>
                </a:solidFill>
              </a:rPr>
              <a:t>.</a:t>
            </a:r>
            <a:endParaRPr lang="it-IT" i="1" dirty="0">
              <a:solidFill>
                <a:schemeClr val="accent6">
                  <a:lumMod val="75000"/>
                </a:schemeClr>
              </a:solidFill>
            </a:endParaRPr>
          </a:p>
        </p:txBody>
      </p:sp>
      <p:sp>
        <p:nvSpPr>
          <p:cNvPr id="24" name="Rettangolo 23"/>
          <p:cNvSpPr/>
          <p:nvPr/>
        </p:nvSpPr>
        <p:spPr>
          <a:xfrm>
            <a:off x="6858000" y="871210"/>
            <a:ext cx="723900" cy="5044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ccia in su 24"/>
          <p:cNvSpPr/>
          <p:nvPr/>
        </p:nvSpPr>
        <p:spPr>
          <a:xfrm>
            <a:off x="7111504" y="967916"/>
            <a:ext cx="199264" cy="183306"/>
          </a:xfrm>
          <a:prstGeom prst="upArrow">
            <a:avLst/>
          </a:prstGeom>
          <a:solidFill>
            <a:schemeClr val="accent5"/>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CasellaDiTesto 25"/>
          <p:cNvSpPr txBox="1"/>
          <p:nvPr/>
        </p:nvSpPr>
        <p:spPr>
          <a:xfrm>
            <a:off x="7005967" y="1121897"/>
            <a:ext cx="407484" cy="276999"/>
          </a:xfrm>
          <a:prstGeom prst="rect">
            <a:avLst/>
          </a:prstGeom>
          <a:noFill/>
        </p:spPr>
        <p:txBody>
          <a:bodyPr wrap="none" rtlCol="0">
            <a:spAutoFit/>
          </a:bodyPr>
          <a:lstStyle/>
          <a:p>
            <a:pPr algn="ctr"/>
            <a:r>
              <a:rPr lang="it-IT" sz="1200" b="1" dirty="0">
                <a:solidFill>
                  <a:schemeClr val="accent5"/>
                </a:solidFill>
              </a:rPr>
              <a:t>3</a:t>
            </a:r>
            <a:r>
              <a:rPr lang="it-IT" sz="1200" b="1" dirty="0" smtClean="0">
                <a:solidFill>
                  <a:schemeClr val="accent5"/>
                </a:solidFill>
              </a:rPr>
              <a:t>/3</a:t>
            </a:r>
            <a:endParaRPr lang="en-US" sz="1200" b="1" dirty="0">
              <a:solidFill>
                <a:schemeClr val="accent5"/>
              </a:solidFill>
            </a:endParaRPr>
          </a:p>
        </p:txBody>
      </p:sp>
      <p:sp>
        <p:nvSpPr>
          <p:cNvPr id="30" name="Oval 8"/>
          <p:cNvSpPr/>
          <p:nvPr/>
        </p:nvSpPr>
        <p:spPr>
          <a:xfrm>
            <a:off x="6177501" y="152400"/>
            <a:ext cx="505270" cy="4572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p>
        </p:txBody>
      </p:sp>
      <p:sp>
        <p:nvSpPr>
          <p:cNvPr id="33" name="Oval 9"/>
          <p:cNvSpPr/>
          <p:nvPr/>
        </p:nvSpPr>
        <p:spPr>
          <a:xfrm>
            <a:off x="6962775" y="152400"/>
            <a:ext cx="505270" cy="45720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34" name="Oval 10"/>
          <p:cNvSpPr/>
          <p:nvPr/>
        </p:nvSpPr>
        <p:spPr>
          <a:xfrm>
            <a:off x="7718616" y="161925"/>
            <a:ext cx="505270" cy="4572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35" name="TextBox 11"/>
          <p:cNvSpPr txBox="1"/>
          <p:nvPr/>
        </p:nvSpPr>
        <p:spPr>
          <a:xfrm>
            <a:off x="6019800" y="636896"/>
            <a:ext cx="778834" cy="253916"/>
          </a:xfrm>
          <a:prstGeom prst="rect">
            <a:avLst/>
          </a:prstGeom>
          <a:noFill/>
        </p:spPr>
        <p:txBody>
          <a:bodyPr wrap="square" rtlCol="0">
            <a:spAutoFit/>
          </a:bodyPr>
          <a:lstStyle/>
          <a:p>
            <a:pPr algn="ctr"/>
            <a:r>
              <a:rPr lang="it-IT" sz="1050" dirty="0" smtClean="0">
                <a:solidFill>
                  <a:schemeClr val="accent6">
                    <a:lumMod val="60000"/>
                    <a:lumOff val="40000"/>
                  </a:schemeClr>
                </a:solidFill>
              </a:rPr>
              <a:t>Market</a:t>
            </a:r>
            <a:endParaRPr lang="en-US" sz="1050" dirty="0">
              <a:solidFill>
                <a:schemeClr val="accent6">
                  <a:lumMod val="60000"/>
                  <a:lumOff val="40000"/>
                </a:schemeClr>
              </a:solidFill>
            </a:endParaRPr>
          </a:p>
        </p:txBody>
      </p:sp>
      <p:sp>
        <p:nvSpPr>
          <p:cNvPr id="36" name="TextBox 12"/>
          <p:cNvSpPr txBox="1"/>
          <p:nvPr/>
        </p:nvSpPr>
        <p:spPr>
          <a:xfrm>
            <a:off x="6908690" y="636896"/>
            <a:ext cx="635110" cy="253916"/>
          </a:xfrm>
          <a:prstGeom prst="rect">
            <a:avLst/>
          </a:prstGeom>
          <a:noFill/>
        </p:spPr>
        <p:txBody>
          <a:bodyPr wrap="none" rtlCol="0">
            <a:spAutoFit/>
          </a:bodyPr>
          <a:lstStyle/>
          <a:p>
            <a:r>
              <a:rPr lang="it-IT" sz="1050" dirty="0" smtClean="0">
                <a:solidFill>
                  <a:schemeClr val="accent6">
                    <a:lumMod val="50000"/>
                  </a:schemeClr>
                </a:solidFill>
              </a:rPr>
              <a:t>Solution</a:t>
            </a:r>
            <a:endParaRPr lang="en-US" sz="1050" dirty="0">
              <a:solidFill>
                <a:schemeClr val="accent6">
                  <a:lumMod val="50000"/>
                </a:schemeClr>
              </a:solidFill>
            </a:endParaRPr>
          </a:p>
        </p:txBody>
      </p:sp>
      <p:sp>
        <p:nvSpPr>
          <p:cNvPr id="37" name="TextBox 13"/>
          <p:cNvSpPr txBox="1"/>
          <p:nvPr/>
        </p:nvSpPr>
        <p:spPr>
          <a:xfrm>
            <a:off x="7767660" y="636896"/>
            <a:ext cx="452368" cy="253916"/>
          </a:xfrm>
          <a:prstGeom prst="rect">
            <a:avLst/>
          </a:prstGeom>
          <a:noFill/>
        </p:spPr>
        <p:txBody>
          <a:bodyPr wrap="none" rtlCol="0">
            <a:spAutoFit/>
          </a:bodyPr>
          <a:lstStyle/>
          <a:p>
            <a:pPr algn="ctr"/>
            <a:r>
              <a:rPr lang="it-IT" sz="1050" dirty="0" smtClean="0">
                <a:solidFill>
                  <a:schemeClr val="accent6">
                    <a:lumMod val="60000"/>
                    <a:lumOff val="40000"/>
                  </a:schemeClr>
                </a:solidFill>
              </a:rPr>
              <a:t>S&amp;D </a:t>
            </a:r>
            <a:endParaRPr lang="en-US" sz="1050" dirty="0">
              <a:solidFill>
                <a:schemeClr val="accent6">
                  <a:lumMod val="60000"/>
                  <a:lumOff val="40000"/>
                </a:schemeClr>
              </a:solidFill>
            </a:endParaRPr>
          </a:p>
        </p:txBody>
      </p:sp>
      <p:sp>
        <p:nvSpPr>
          <p:cNvPr id="38" name="Oval 10"/>
          <p:cNvSpPr/>
          <p:nvPr/>
        </p:nvSpPr>
        <p:spPr>
          <a:xfrm>
            <a:off x="8480616" y="166048"/>
            <a:ext cx="505270" cy="457200"/>
          </a:xfrm>
          <a:prstGeom prst="ellipse">
            <a:avLst/>
          </a:prstGeom>
          <a:solidFill>
            <a:srgbClr val="CC9900"/>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39" name="TextBox 13"/>
          <p:cNvSpPr txBox="1"/>
          <p:nvPr/>
        </p:nvSpPr>
        <p:spPr>
          <a:xfrm>
            <a:off x="8502364" y="641019"/>
            <a:ext cx="489236" cy="253916"/>
          </a:xfrm>
          <a:prstGeom prst="rect">
            <a:avLst/>
          </a:prstGeom>
          <a:noFill/>
        </p:spPr>
        <p:txBody>
          <a:bodyPr wrap="none" rtlCol="0">
            <a:spAutoFit/>
          </a:bodyPr>
          <a:lstStyle/>
          <a:p>
            <a:r>
              <a:rPr lang="it-IT" sz="1050" dirty="0" smtClean="0">
                <a:solidFill>
                  <a:schemeClr val="accent6">
                    <a:lumMod val="60000"/>
                    <a:lumOff val="40000"/>
                  </a:schemeClr>
                </a:solidFill>
              </a:rPr>
              <a:t>Team</a:t>
            </a:r>
            <a:endParaRPr lang="en-US" sz="1050" dirty="0">
              <a:solidFill>
                <a:schemeClr val="accent6">
                  <a:lumMod val="60000"/>
                  <a:lumOff val="40000"/>
                </a:schemeClr>
              </a:solidFill>
            </a:endParaRPr>
          </a:p>
        </p:txBody>
      </p:sp>
    </p:spTree>
    <p:extLst>
      <p:ext uri="{BB962C8B-B14F-4D97-AF65-F5344CB8AC3E}">
        <p14:creationId xmlns:p14="http://schemas.microsoft.com/office/powerpoint/2010/main" val="8472764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isultati immagini per targe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1532" y="4511566"/>
            <a:ext cx="848127" cy="635277"/>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C1F874D2-192C-45EC-93A3-87B2A30BE643}" type="slidenum">
              <a:rPr lang="en-US" smtClean="0"/>
              <a:t>8</a:t>
            </a:fld>
            <a:endParaRPr lang="en-US" dirty="0"/>
          </a:p>
        </p:txBody>
      </p:sp>
      <p:cxnSp>
        <p:nvCxnSpPr>
          <p:cNvPr id="3" name="Straight Connector 2"/>
          <p:cNvCxnSpPr/>
          <p:nvPr/>
        </p:nvCxnSpPr>
        <p:spPr>
          <a:xfrm>
            <a:off x="0" y="1016238"/>
            <a:ext cx="9144000" cy="0"/>
          </a:xfrm>
          <a:prstGeom prst="line">
            <a:avLst/>
          </a:prstGeom>
        </p:spPr>
        <p:style>
          <a:lnRef idx="2">
            <a:schemeClr val="accent6"/>
          </a:lnRef>
          <a:fillRef idx="0">
            <a:schemeClr val="accent6"/>
          </a:fillRef>
          <a:effectRef idx="1">
            <a:schemeClr val="accent6"/>
          </a:effectRef>
          <a:fontRef idx="minor">
            <a:schemeClr val="tx1"/>
          </a:fontRef>
        </p:style>
      </p:cxnSp>
      <p:pic>
        <p:nvPicPr>
          <p:cNvPr id="4" name="Immagine 2"/>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3761" t="10398" r="75973" b="17253"/>
          <a:stretch/>
        </p:blipFill>
        <p:spPr bwMode="auto">
          <a:xfrm>
            <a:off x="208659" y="116081"/>
            <a:ext cx="1239141" cy="1179319"/>
          </a:xfrm>
          <a:prstGeom prst="rect">
            <a:avLst/>
          </a:prstGeom>
          <a:noFill/>
          <a:ln>
            <a:noFill/>
          </a:ln>
        </p:spPr>
      </p:pic>
      <p:pic>
        <p:nvPicPr>
          <p:cNvPr id="5" name="Immagine 2"/>
          <p:cNvPicPr/>
          <p:nvPr/>
        </p:nvPicPr>
        <p:blipFill rotWithShape="1">
          <a:blip r:embed="rId3">
            <a:extLst>
              <a:ext uri="{28A0092B-C50C-407E-A947-70E740481C1C}">
                <a14:useLocalDpi xmlns:a14="http://schemas.microsoft.com/office/drawing/2010/main" val="0"/>
              </a:ext>
            </a:extLst>
          </a:blip>
          <a:srcRect l="25822" t="28900" r="5274" b="28055"/>
          <a:stretch/>
        </p:blipFill>
        <p:spPr bwMode="auto">
          <a:xfrm>
            <a:off x="1524762" y="116081"/>
            <a:ext cx="2894838" cy="482125"/>
          </a:xfrm>
          <a:prstGeom prst="rect">
            <a:avLst/>
          </a:prstGeom>
          <a:noFill/>
          <a:ln>
            <a:noFill/>
          </a:ln>
        </p:spPr>
      </p:pic>
      <p:cxnSp>
        <p:nvCxnSpPr>
          <p:cNvPr id="7" name="Straight Connector 6"/>
          <p:cNvCxnSpPr/>
          <p:nvPr/>
        </p:nvCxnSpPr>
        <p:spPr>
          <a:xfrm>
            <a:off x="0" y="6172200"/>
            <a:ext cx="9144000" cy="0"/>
          </a:xfrm>
          <a:prstGeom prst="line">
            <a:avLst/>
          </a:prstGeom>
        </p:spPr>
        <p:style>
          <a:lnRef idx="2">
            <a:schemeClr val="accent6"/>
          </a:lnRef>
          <a:fillRef idx="0">
            <a:schemeClr val="accent6"/>
          </a:fillRef>
          <a:effectRef idx="1">
            <a:schemeClr val="accent6"/>
          </a:effectRef>
          <a:fontRef idx="minor">
            <a:schemeClr val="tx1"/>
          </a:fontRef>
        </p:style>
      </p:cxnSp>
      <p:sp>
        <p:nvSpPr>
          <p:cNvPr id="8" name="TextBox 7"/>
          <p:cNvSpPr txBox="1"/>
          <p:nvPr/>
        </p:nvSpPr>
        <p:spPr>
          <a:xfrm>
            <a:off x="76200" y="6400800"/>
            <a:ext cx="3606821" cy="307777"/>
          </a:xfrm>
          <a:prstGeom prst="rect">
            <a:avLst/>
          </a:prstGeom>
          <a:noFill/>
        </p:spPr>
        <p:txBody>
          <a:bodyPr wrap="none" rtlCol="0">
            <a:spAutoFit/>
          </a:bodyPr>
          <a:lstStyle/>
          <a:p>
            <a:r>
              <a:rPr lang="it-IT" sz="1400" dirty="0" smtClean="0">
                <a:solidFill>
                  <a:schemeClr val="accent6">
                    <a:lumMod val="50000"/>
                  </a:schemeClr>
                </a:solidFill>
              </a:rPr>
              <a:t>© 2015 – v1.0 Mar’15 | Able One Systems S.r.l.</a:t>
            </a:r>
            <a:endParaRPr lang="en-US" sz="1400" dirty="0">
              <a:solidFill>
                <a:schemeClr val="accent6">
                  <a:lumMod val="50000"/>
                </a:schemeClr>
              </a:solidFill>
            </a:endParaRPr>
          </a:p>
        </p:txBody>
      </p:sp>
      <p:sp>
        <p:nvSpPr>
          <p:cNvPr id="66" name="CasellaDiTesto 65"/>
          <p:cNvSpPr txBox="1"/>
          <p:nvPr/>
        </p:nvSpPr>
        <p:spPr>
          <a:xfrm>
            <a:off x="7769737" y="1121897"/>
            <a:ext cx="407484" cy="276999"/>
          </a:xfrm>
          <a:prstGeom prst="rect">
            <a:avLst/>
          </a:prstGeom>
          <a:noFill/>
        </p:spPr>
        <p:txBody>
          <a:bodyPr wrap="none" rtlCol="0">
            <a:spAutoFit/>
          </a:bodyPr>
          <a:lstStyle/>
          <a:p>
            <a:pPr algn="ctr"/>
            <a:r>
              <a:rPr lang="it-IT" sz="1200" b="1" dirty="0" smtClean="0">
                <a:solidFill>
                  <a:schemeClr val="accent3"/>
                </a:solidFill>
              </a:rPr>
              <a:t>1/1</a:t>
            </a:r>
            <a:endParaRPr lang="en-US" sz="1200" b="1" dirty="0">
              <a:solidFill>
                <a:schemeClr val="accent3"/>
              </a:solidFill>
            </a:endParaRPr>
          </a:p>
        </p:txBody>
      </p:sp>
      <p:sp>
        <p:nvSpPr>
          <p:cNvPr id="67" name="Rettangolo 66"/>
          <p:cNvSpPr/>
          <p:nvPr/>
        </p:nvSpPr>
        <p:spPr>
          <a:xfrm>
            <a:off x="7620000" y="871210"/>
            <a:ext cx="723900" cy="5044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ccia in su 67"/>
          <p:cNvSpPr/>
          <p:nvPr/>
        </p:nvSpPr>
        <p:spPr>
          <a:xfrm>
            <a:off x="7875273" y="967916"/>
            <a:ext cx="199264" cy="183306"/>
          </a:xfrm>
          <a:prstGeom prst="upArrow">
            <a:avLst/>
          </a:prstGeom>
          <a:solidFill>
            <a:schemeClr val="accent3"/>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9"/>
          <p:cNvSpPr txBox="1"/>
          <p:nvPr/>
        </p:nvSpPr>
        <p:spPr>
          <a:xfrm>
            <a:off x="1490530" y="623131"/>
            <a:ext cx="2929070" cy="369332"/>
          </a:xfrm>
          <a:prstGeom prst="rect">
            <a:avLst/>
          </a:prstGeom>
          <a:noFill/>
        </p:spPr>
        <p:txBody>
          <a:bodyPr wrap="square" rtlCol="0">
            <a:spAutoFit/>
          </a:bodyPr>
          <a:lstStyle/>
          <a:p>
            <a:r>
              <a:rPr lang="it-IT" dirty="0" smtClean="0">
                <a:solidFill>
                  <a:schemeClr val="accent6">
                    <a:lumMod val="50000"/>
                  </a:schemeClr>
                </a:solidFill>
                <a:latin typeface="Century Gothic" panose="020B0502020202020204" pitchFamily="34" charset="0"/>
              </a:rPr>
              <a:t>Project Overview</a:t>
            </a:r>
            <a:endParaRPr lang="en-US" dirty="0">
              <a:solidFill>
                <a:schemeClr val="accent6">
                  <a:lumMod val="50000"/>
                </a:schemeClr>
              </a:solidFill>
              <a:latin typeface="Century Gothic" panose="020B0502020202020204" pitchFamily="34" charset="0"/>
            </a:endParaRPr>
          </a:p>
        </p:txBody>
      </p:sp>
      <p:pic>
        <p:nvPicPr>
          <p:cNvPr id="26" name="Picture 3"/>
          <p:cNvPicPr/>
          <p:nvPr/>
        </p:nvPicPr>
        <p:blipFill>
          <a:blip r:embed="rId4">
            <a:extLst>
              <a:ext uri="{28A0092B-C50C-407E-A947-70E740481C1C}">
                <a14:useLocalDpi xmlns:a14="http://schemas.microsoft.com/office/drawing/2010/main" val="0"/>
              </a:ext>
            </a:extLst>
          </a:blip>
          <a:stretch>
            <a:fillRect/>
          </a:stretch>
        </p:blipFill>
        <p:spPr>
          <a:xfrm>
            <a:off x="1551296" y="1510352"/>
            <a:ext cx="6120130" cy="2519680"/>
          </a:xfrm>
          <a:prstGeom prst="rect">
            <a:avLst/>
          </a:prstGeom>
        </p:spPr>
      </p:pic>
      <p:sp>
        <p:nvSpPr>
          <p:cNvPr id="30" name="Oval 8"/>
          <p:cNvSpPr/>
          <p:nvPr/>
        </p:nvSpPr>
        <p:spPr>
          <a:xfrm>
            <a:off x="6177501" y="152400"/>
            <a:ext cx="505270" cy="4572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p>
        </p:txBody>
      </p:sp>
      <p:sp>
        <p:nvSpPr>
          <p:cNvPr id="31" name="Oval 9"/>
          <p:cNvSpPr/>
          <p:nvPr/>
        </p:nvSpPr>
        <p:spPr>
          <a:xfrm>
            <a:off x="6962775" y="152400"/>
            <a:ext cx="505270" cy="45720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32" name="Oval 10"/>
          <p:cNvSpPr/>
          <p:nvPr/>
        </p:nvSpPr>
        <p:spPr>
          <a:xfrm>
            <a:off x="7718616" y="161925"/>
            <a:ext cx="505270" cy="4572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33" name="TextBox 11"/>
          <p:cNvSpPr txBox="1"/>
          <p:nvPr/>
        </p:nvSpPr>
        <p:spPr>
          <a:xfrm>
            <a:off x="6019800" y="636896"/>
            <a:ext cx="778834" cy="253916"/>
          </a:xfrm>
          <a:prstGeom prst="rect">
            <a:avLst/>
          </a:prstGeom>
          <a:noFill/>
        </p:spPr>
        <p:txBody>
          <a:bodyPr wrap="square" rtlCol="0">
            <a:spAutoFit/>
          </a:bodyPr>
          <a:lstStyle/>
          <a:p>
            <a:pPr algn="ctr"/>
            <a:r>
              <a:rPr lang="it-IT" sz="1050" dirty="0" smtClean="0">
                <a:solidFill>
                  <a:schemeClr val="accent6">
                    <a:lumMod val="60000"/>
                    <a:lumOff val="40000"/>
                  </a:schemeClr>
                </a:solidFill>
              </a:rPr>
              <a:t>Market</a:t>
            </a:r>
            <a:endParaRPr lang="en-US" sz="1050" dirty="0">
              <a:solidFill>
                <a:schemeClr val="accent6">
                  <a:lumMod val="60000"/>
                  <a:lumOff val="40000"/>
                </a:schemeClr>
              </a:solidFill>
            </a:endParaRPr>
          </a:p>
        </p:txBody>
      </p:sp>
      <p:sp>
        <p:nvSpPr>
          <p:cNvPr id="34" name="TextBox 12"/>
          <p:cNvSpPr txBox="1"/>
          <p:nvPr/>
        </p:nvSpPr>
        <p:spPr>
          <a:xfrm>
            <a:off x="6908690" y="636896"/>
            <a:ext cx="635110" cy="253916"/>
          </a:xfrm>
          <a:prstGeom prst="rect">
            <a:avLst/>
          </a:prstGeom>
          <a:noFill/>
        </p:spPr>
        <p:txBody>
          <a:bodyPr wrap="none" rtlCol="0">
            <a:spAutoFit/>
          </a:bodyPr>
          <a:lstStyle/>
          <a:p>
            <a:r>
              <a:rPr lang="it-IT" sz="1050" dirty="0" smtClean="0">
                <a:solidFill>
                  <a:schemeClr val="accent6">
                    <a:lumMod val="60000"/>
                    <a:lumOff val="40000"/>
                  </a:schemeClr>
                </a:solidFill>
              </a:rPr>
              <a:t>Solution</a:t>
            </a:r>
            <a:endParaRPr lang="en-US" sz="1050" dirty="0">
              <a:solidFill>
                <a:schemeClr val="accent6">
                  <a:lumMod val="60000"/>
                  <a:lumOff val="40000"/>
                </a:schemeClr>
              </a:solidFill>
            </a:endParaRPr>
          </a:p>
        </p:txBody>
      </p:sp>
      <p:sp>
        <p:nvSpPr>
          <p:cNvPr id="35" name="TextBox 13"/>
          <p:cNvSpPr txBox="1"/>
          <p:nvPr/>
        </p:nvSpPr>
        <p:spPr>
          <a:xfrm>
            <a:off x="7767660" y="636896"/>
            <a:ext cx="452368" cy="253916"/>
          </a:xfrm>
          <a:prstGeom prst="rect">
            <a:avLst/>
          </a:prstGeom>
          <a:noFill/>
        </p:spPr>
        <p:txBody>
          <a:bodyPr wrap="none" rtlCol="0">
            <a:spAutoFit/>
          </a:bodyPr>
          <a:lstStyle/>
          <a:p>
            <a:pPr algn="ctr"/>
            <a:r>
              <a:rPr lang="it-IT" sz="1050" dirty="0" smtClean="0">
                <a:solidFill>
                  <a:schemeClr val="accent6">
                    <a:lumMod val="50000"/>
                  </a:schemeClr>
                </a:solidFill>
              </a:rPr>
              <a:t>S&amp;D </a:t>
            </a:r>
            <a:endParaRPr lang="en-US" sz="1050" dirty="0">
              <a:solidFill>
                <a:schemeClr val="accent6">
                  <a:lumMod val="50000"/>
                </a:schemeClr>
              </a:solidFill>
            </a:endParaRPr>
          </a:p>
        </p:txBody>
      </p:sp>
      <p:sp>
        <p:nvSpPr>
          <p:cNvPr id="36" name="Oval 10"/>
          <p:cNvSpPr/>
          <p:nvPr/>
        </p:nvSpPr>
        <p:spPr>
          <a:xfrm>
            <a:off x="8480616" y="166048"/>
            <a:ext cx="505270" cy="457200"/>
          </a:xfrm>
          <a:prstGeom prst="ellipse">
            <a:avLst/>
          </a:prstGeom>
          <a:solidFill>
            <a:srgbClr val="CC9900"/>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37" name="TextBox 13"/>
          <p:cNvSpPr txBox="1"/>
          <p:nvPr/>
        </p:nvSpPr>
        <p:spPr>
          <a:xfrm>
            <a:off x="8502364" y="641019"/>
            <a:ext cx="489236" cy="253916"/>
          </a:xfrm>
          <a:prstGeom prst="rect">
            <a:avLst/>
          </a:prstGeom>
          <a:noFill/>
        </p:spPr>
        <p:txBody>
          <a:bodyPr wrap="none" rtlCol="0">
            <a:spAutoFit/>
          </a:bodyPr>
          <a:lstStyle/>
          <a:p>
            <a:r>
              <a:rPr lang="it-IT" sz="1050" dirty="0" smtClean="0">
                <a:solidFill>
                  <a:schemeClr val="accent6">
                    <a:lumMod val="60000"/>
                    <a:lumOff val="40000"/>
                  </a:schemeClr>
                </a:solidFill>
              </a:rPr>
              <a:t>Team</a:t>
            </a:r>
            <a:endParaRPr lang="en-US" sz="1050" dirty="0">
              <a:solidFill>
                <a:schemeClr val="accent6">
                  <a:lumMod val="60000"/>
                  <a:lumOff val="40000"/>
                </a:schemeClr>
              </a:solidFill>
            </a:endParaRPr>
          </a:p>
        </p:txBody>
      </p:sp>
      <p:pic>
        <p:nvPicPr>
          <p:cNvPr id="38" name="Picture 12"/>
          <p:cNvPicPr/>
          <p:nvPr/>
        </p:nvPicPr>
        <p:blipFill rotWithShape="1">
          <a:blip r:embed="rId5" cstate="print">
            <a:extLst>
              <a:ext uri="{28A0092B-C50C-407E-A947-70E740481C1C}">
                <a14:useLocalDpi xmlns:a14="http://schemas.microsoft.com/office/drawing/2010/main" val="0"/>
              </a:ext>
            </a:extLst>
          </a:blip>
          <a:srcRect l="1006"/>
          <a:stretch/>
        </p:blipFill>
        <p:spPr>
          <a:xfrm>
            <a:off x="4695498" y="4247197"/>
            <a:ext cx="2687330" cy="1772603"/>
          </a:xfrm>
          <a:prstGeom prst="rect">
            <a:avLst/>
          </a:prstGeom>
        </p:spPr>
      </p:pic>
      <p:sp>
        <p:nvSpPr>
          <p:cNvPr id="6" name="Rettangolo 5"/>
          <p:cNvSpPr/>
          <p:nvPr/>
        </p:nvSpPr>
        <p:spPr>
          <a:xfrm>
            <a:off x="365234" y="4728239"/>
            <a:ext cx="2965591" cy="1200329"/>
          </a:xfrm>
          <a:prstGeom prst="rect">
            <a:avLst/>
          </a:prstGeom>
        </p:spPr>
        <p:txBody>
          <a:bodyPr wrap="square">
            <a:spAutoFit/>
          </a:bodyPr>
          <a:lstStyle/>
          <a:p>
            <a:pPr algn="just"/>
            <a:r>
              <a:rPr lang="en-US" sz="1200" dirty="0">
                <a:solidFill>
                  <a:schemeClr val="bg1">
                    <a:lumMod val="50000"/>
                  </a:schemeClr>
                </a:solidFill>
              </a:rPr>
              <a:t>Retailers will be about the 10% of users and only the 7% of them will buy additional features. Each retail will post about 100 ads each month for a cost of 5€. </a:t>
            </a:r>
            <a:r>
              <a:rPr lang="en-US" sz="1200" dirty="0">
                <a:solidFill>
                  <a:schemeClr val="bg1">
                    <a:lumMod val="50000"/>
                  </a:schemeClr>
                </a:solidFill>
              </a:rPr>
              <a:t>These figures can be </a:t>
            </a:r>
            <a:r>
              <a:rPr lang="en-US" sz="1200" dirty="0" smtClean="0">
                <a:solidFill>
                  <a:schemeClr val="bg1">
                    <a:lumMod val="50000"/>
                  </a:schemeClr>
                </a:solidFill>
              </a:rPr>
              <a:t>yearly summarized in streams as follows</a:t>
            </a:r>
            <a:endParaRPr lang="it-IT" sz="1200" dirty="0">
              <a:solidFill>
                <a:schemeClr val="bg1">
                  <a:lumMod val="50000"/>
                </a:schemeClr>
              </a:solidFill>
            </a:endParaRPr>
          </a:p>
        </p:txBody>
      </p:sp>
      <p:sp>
        <p:nvSpPr>
          <p:cNvPr id="39" name="CasellaDiTesto 38"/>
          <p:cNvSpPr txBox="1"/>
          <p:nvPr/>
        </p:nvSpPr>
        <p:spPr>
          <a:xfrm>
            <a:off x="547188" y="4296102"/>
            <a:ext cx="2565942" cy="307777"/>
          </a:xfrm>
          <a:prstGeom prst="rect">
            <a:avLst/>
          </a:prstGeom>
          <a:noFill/>
        </p:spPr>
        <p:txBody>
          <a:bodyPr wrap="square" rtlCol="0">
            <a:spAutoFit/>
          </a:bodyPr>
          <a:lstStyle/>
          <a:p>
            <a:pPr algn="ctr"/>
            <a:r>
              <a:rPr lang="en-US" sz="1400" i="1" dirty="0" smtClean="0">
                <a:solidFill>
                  <a:schemeClr val="bg2">
                    <a:lumMod val="50000"/>
                  </a:schemeClr>
                </a:solidFill>
              </a:rPr>
              <a:t>Estimated Revenues</a:t>
            </a:r>
            <a:endParaRPr lang="it-IT" sz="1400" i="1" dirty="0">
              <a:solidFill>
                <a:schemeClr val="bg2">
                  <a:lumMod val="50000"/>
                </a:schemeClr>
              </a:solidFill>
            </a:endParaRPr>
          </a:p>
        </p:txBody>
      </p:sp>
      <p:cxnSp>
        <p:nvCxnSpPr>
          <p:cNvPr id="40" name="Connettore 1 39"/>
          <p:cNvCxnSpPr/>
          <p:nvPr/>
        </p:nvCxnSpPr>
        <p:spPr>
          <a:xfrm>
            <a:off x="463028" y="4604835"/>
            <a:ext cx="2743581" cy="0"/>
          </a:xfrm>
          <a:prstGeom prst="line">
            <a:avLst/>
          </a:prstGeom>
          <a:ln>
            <a:solidFill>
              <a:schemeClr val="accent6">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4" name="CasellaDiTesto 13"/>
          <p:cNvSpPr txBox="1"/>
          <p:nvPr/>
        </p:nvSpPr>
        <p:spPr>
          <a:xfrm>
            <a:off x="3810000" y="5072851"/>
            <a:ext cx="946093" cy="646331"/>
          </a:xfrm>
          <a:prstGeom prst="rect">
            <a:avLst/>
          </a:prstGeom>
          <a:noFill/>
        </p:spPr>
        <p:txBody>
          <a:bodyPr wrap="none" rtlCol="0">
            <a:spAutoFit/>
          </a:bodyPr>
          <a:lstStyle/>
          <a:p>
            <a:pPr algn="ctr"/>
            <a:r>
              <a:rPr lang="it-IT" b="1" dirty="0" smtClean="0">
                <a:solidFill>
                  <a:schemeClr val="accent6">
                    <a:lumMod val="50000"/>
                  </a:schemeClr>
                </a:solidFill>
              </a:rPr>
              <a:t>100,000</a:t>
            </a:r>
          </a:p>
          <a:p>
            <a:pPr algn="ctr"/>
            <a:r>
              <a:rPr lang="it-IT" b="1" dirty="0" smtClean="0">
                <a:solidFill>
                  <a:schemeClr val="accent6">
                    <a:lumMod val="50000"/>
                  </a:schemeClr>
                </a:solidFill>
              </a:rPr>
              <a:t>Users</a:t>
            </a:r>
            <a:endParaRPr lang="it-IT" b="1" dirty="0">
              <a:solidFill>
                <a:schemeClr val="accent6">
                  <a:lumMod val="50000"/>
                </a:schemeClr>
              </a:solidFill>
            </a:endParaRPr>
          </a:p>
        </p:txBody>
      </p:sp>
      <p:sp>
        <p:nvSpPr>
          <p:cNvPr id="51" name="CasellaDiTesto 50"/>
          <p:cNvSpPr txBox="1"/>
          <p:nvPr/>
        </p:nvSpPr>
        <p:spPr>
          <a:xfrm>
            <a:off x="7704596" y="4946411"/>
            <a:ext cx="1061509" cy="369332"/>
          </a:xfrm>
          <a:prstGeom prst="rect">
            <a:avLst/>
          </a:prstGeom>
          <a:noFill/>
        </p:spPr>
        <p:txBody>
          <a:bodyPr wrap="none" rtlCol="0">
            <a:spAutoFit/>
          </a:bodyPr>
          <a:lstStyle/>
          <a:p>
            <a:r>
              <a:rPr lang="it-IT" b="1" dirty="0" smtClean="0">
                <a:solidFill>
                  <a:schemeClr val="accent6">
                    <a:lumMod val="50000"/>
                  </a:schemeClr>
                </a:solidFill>
              </a:rPr>
              <a:t>621,000€</a:t>
            </a:r>
            <a:endParaRPr lang="it-IT" b="1" dirty="0">
              <a:solidFill>
                <a:schemeClr val="accent6">
                  <a:lumMod val="50000"/>
                </a:schemeClr>
              </a:solidFill>
            </a:endParaRPr>
          </a:p>
        </p:txBody>
      </p:sp>
      <p:sp>
        <p:nvSpPr>
          <p:cNvPr id="19" name="Parentesi graffa chiusa 18"/>
          <p:cNvSpPr/>
          <p:nvPr/>
        </p:nvSpPr>
        <p:spPr>
          <a:xfrm>
            <a:off x="7226245" y="4247197"/>
            <a:ext cx="445181" cy="1772603"/>
          </a:xfrm>
          <a:prstGeom prst="rightBrac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Tree>
    <p:extLst>
      <p:ext uri="{BB962C8B-B14F-4D97-AF65-F5344CB8AC3E}">
        <p14:creationId xmlns:p14="http://schemas.microsoft.com/office/powerpoint/2010/main" val="6115312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1F874D2-192C-45EC-93A3-87B2A30BE643}" type="slidenum">
              <a:rPr lang="en-US" smtClean="0"/>
              <a:t>9</a:t>
            </a:fld>
            <a:endParaRPr lang="en-US" dirty="0"/>
          </a:p>
        </p:txBody>
      </p:sp>
      <p:cxnSp>
        <p:nvCxnSpPr>
          <p:cNvPr id="3" name="Straight Connector 2"/>
          <p:cNvCxnSpPr/>
          <p:nvPr/>
        </p:nvCxnSpPr>
        <p:spPr>
          <a:xfrm>
            <a:off x="0" y="1016238"/>
            <a:ext cx="9144000" cy="0"/>
          </a:xfrm>
          <a:prstGeom prst="line">
            <a:avLst/>
          </a:prstGeom>
        </p:spPr>
        <p:style>
          <a:lnRef idx="2">
            <a:schemeClr val="accent6"/>
          </a:lnRef>
          <a:fillRef idx="0">
            <a:schemeClr val="accent6"/>
          </a:fillRef>
          <a:effectRef idx="1">
            <a:schemeClr val="accent6"/>
          </a:effectRef>
          <a:fontRef idx="minor">
            <a:schemeClr val="tx1"/>
          </a:fontRef>
        </p:style>
      </p:cxnSp>
      <p:pic>
        <p:nvPicPr>
          <p:cNvPr id="4" name="Immagine 2"/>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3761" t="10398" r="75973" b="17253"/>
          <a:stretch/>
        </p:blipFill>
        <p:spPr bwMode="auto">
          <a:xfrm>
            <a:off x="208659" y="116081"/>
            <a:ext cx="1239141" cy="1179319"/>
          </a:xfrm>
          <a:prstGeom prst="rect">
            <a:avLst/>
          </a:prstGeom>
          <a:noFill/>
          <a:ln>
            <a:noFill/>
          </a:ln>
        </p:spPr>
      </p:pic>
      <p:pic>
        <p:nvPicPr>
          <p:cNvPr id="5" name="Immagine 2"/>
          <p:cNvPicPr/>
          <p:nvPr/>
        </p:nvPicPr>
        <p:blipFill rotWithShape="1">
          <a:blip r:embed="rId2">
            <a:extLst>
              <a:ext uri="{28A0092B-C50C-407E-A947-70E740481C1C}">
                <a14:useLocalDpi xmlns:a14="http://schemas.microsoft.com/office/drawing/2010/main" val="0"/>
              </a:ext>
            </a:extLst>
          </a:blip>
          <a:srcRect l="25822" t="28900" r="5274" b="28055"/>
          <a:stretch/>
        </p:blipFill>
        <p:spPr bwMode="auto">
          <a:xfrm>
            <a:off x="1524762" y="116081"/>
            <a:ext cx="2894838" cy="482125"/>
          </a:xfrm>
          <a:prstGeom prst="rect">
            <a:avLst/>
          </a:prstGeom>
          <a:noFill/>
          <a:ln>
            <a:noFill/>
          </a:ln>
        </p:spPr>
      </p:pic>
      <p:cxnSp>
        <p:nvCxnSpPr>
          <p:cNvPr id="7" name="Straight Connector 6"/>
          <p:cNvCxnSpPr/>
          <p:nvPr/>
        </p:nvCxnSpPr>
        <p:spPr>
          <a:xfrm>
            <a:off x="0" y="6172200"/>
            <a:ext cx="9144000" cy="0"/>
          </a:xfrm>
          <a:prstGeom prst="line">
            <a:avLst/>
          </a:prstGeom>
        </p:spPr>
        <p:style>
          <a:lnRef idx="2">
            <a:schemeClr val="accent6"/>
          </a:lnRef>
          <a:fillRef idx="0">
            <a:schemeClr val="accent6"/>
          </a:fillRef>
          <a:effectRef idx="1">
            <a:schemeClr val="accent6"/>
          </a:effectRef>
          <a:fontRef idx="minor">
            <a:schemeClr val="tx1"/>
          </a:fontRef>
        </p:style>
      </p:cxnSp>
      <p:sp>
        <p:nvSpPr>
          <p:cNvPr id="8" name="TextBox 7"/>
          <p:cNvSpPr txBox="1"/>
          <p:nvPr/>
        </p:nvSpPr>
        <p:spPr>
          <a:xfrm>
            <a:off x="76200" y="6400800"/>
            <a:ext cx="3606821" cy="307777"/>
          </a:xfrm>
          <a:prstGeom prst="rect">
            <a:avLst/>
          </a:prstGeom>
          <a:noFill/>
        </p:spPr>
        <p:txBody>
          <a:bodyPr wrap="none" rtlCol="0">
            <a:spAutoFit/>
          </a:bodyPr>
          <a:lstStyle/>
          <a:p>
            <a:r>
              <a:rPr lang="it-IT" sz="1400" dirty="0" smtClean="0">
                <a:solidFill>
                  <a:schemeClr val="accent6">
                    <a:lumMod val="50000"/>
                  </a:schemeClr>
                </a:solidFill>
              </a:rPr>
              <a:t>© 2015 – v1.0 Mar’15 | Able One Systems S.r.l.</a:t>
            </a:r>
            <a:endParaRPr lang="en-US" sz="1400" dirty="0">
              <a:solidFill>
                <a:schemeClr val="accent6">
                  <a:lumMod val="50000"/>
                </a:schemeClr>
              </a:solidFill>
            </a:endParaRPr>
          </a:p>
        </p:txBody>
      </p:sp>
      <p:pic>
        <p:nvPicPr>
          <p:cNvPr id="46" name="Picture 20"/>
          <p:cNvPicPr/>
          <p:nvPr/>
        </p:nvPicPr>
        <p:blipFill rotWithShape="1">
          <a:blip r:embed="rId3">
            <a:extLst>
              <a:ext uri="{28A0092B-C50C-407E-A947-70E740481C1C}">
                <a14:useLocalDpi xmlns:a14="http://schemas.microsoft.com/office/drawing/2010/main" val="0"/>
              </a:ext>
            </a:extLst>
          </a:blip>
          <a:srcRect r="50000"/>
          <a:stretch/>
        </p:blipFill>
        <p:spPr>
          <a:xfrm>
            <a:off x="1559256" y="1453487"/>
            <a:ext cx="3060065" cy="4418330"/>
          </a:xfrm>
          <a:prstGeom prst="rect">
            <a:avLst/>
          </a:prstGeom>
        </p:spPr>
      </p:pic>
      <p:sp>
        <p:nvSpPr>
          <p:cNvPr id="66" name="CasellaDiTesto 65"/>
          <p:cNvSpPr txBox="1"/>
          <p:nvPr/>
        </p:nvSpPr>
        <p:spPr>
          <a:xfrm>
            <a:off x="8531737" y="1121897"/>
            <a:ext cx="407484" cy="276999"/>
          </a:xfrm>
          <a:prstGeom prst="rect">
            <a:avLst/>
          </a:prstGeom>
          <a:noFill/>
        </p:spPr>
        <p:txBody>
          <a:bodyPr wrap="none" rtlCol="0">
            <a:spAutoFit/>
          </a:bodyPr>
          <a:lstStyle/>
          <a:p>
            <a:pPr algn="ctr"/>
            <a:r>
              <a:rPr lang="it-IT" sz="1200" b="1" dirty="0" smtClean="0">
                <a:solidFill>
                  <a:srgbClr val="CC9900"/>
                </a:solidFill>
              </a:rPr>
              <a:t>1/1</a:t>
            </a:r>
            <a:endParaRPr lang="en-US" sz="1200" b="1" dirty="0">
              <a:solidFill>
                <a:srgbClr val="CC9900"/>
              </a:solidFill>
            </a:endParaRPr>
          </a:p>
        </p:txBody>
      </p:sp>
      <p:sp>
        <p:nvSpPr>
          <p:cNvPr id="67" name="Rettangolo 66"/>
          <p:cNvSpPr/>
          <p:nvPr/>
        </p:nvSpPr>
        <p:spPr>
          <a:xfrm>
            <a:off x="8382000" y="871210"/>
            <a:ext cx="723900" cy="50445"/>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ccia in su 67"/>
          <p:cNvSpPr/>
          <p:nvPr/>
        </p:nvSpPr>
        <p:spPr>
          <a:xfrm>
            <a:off x="8637273" y="967916"/>
            <a:ext cx="199264" cy="183306"/>
          </a:xfrm>
          <a:prstGeom prst="upArrow">
            <a:avLst/>
          </a:prstGeom>
          <a:solidFill>
            <a:srgbClr val="CC99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ttangolo 8"/>
          <p:cNvSpPr/>
          <p:nvPr/>
        </p:nvSpPr>
        <p:spPr>
          <a:xfrm>
            <a:off x="201492" y="1483056"/>
            <a:ext cx="1412356" cy="954107"/>
          </a:xfrm>
          <a:prstGeom prst="rect">
            <a:avLst/>
          </a:prstGeom>
        </p:spPr>
        <p:txBody>
          <a:bodyPr wrap="square">
            <a:spAutoFit/>
          </a:bodyPr>
          <a:lstStyle/>
          <a:p>
            <a:pPr algn="r"/>
            <a:r>
              <a:rPr lang="en-US" sz="800" dirty="0">
                <a:solidFill>
                  <a:srgbClr val="C00000"/>
                </a:solidFill>
              </a:rPr>
              <a:t>electronic engineer grew in IBM, which consolidated his experiences becoming owner of a company that offers consulting service to major Italian and </a:t>
            </a:r>
            <a:r>
              <a:rPr lang="en-US" sz="800" dirty="0">
                <a:solidFill>
                  <a:srgbClr val="C00000"/>
                </a:solidFill>
              </a:rPr>
              <a:t>m</a:t>
            </a:r>
            <a:r>
              <a:rPr lang="en-US" sz="800" dirty="0" smtClean="0">
                <a:solidFill>
                  <a:srgbClr val="C00000"/>
                </a:solidFill>
              </a:rPr>
              <a:t>ultinationals </a:t>
            </a:r>
            <a:r>
              <a:rPr lang="en-US" sz="800" dirty="0">
                <a:solidFill>
                  <a:srgbClr val="C00000"/>
                </a:solidFill>
              </a:rPr>
              <a:t>companies</a:t>
            </a:r>
            <a:endParaRPr lang="it-IT" sz="800" dirty="0">
              <a:solidFill>
                <a:srgbClr val="C00000"/>
              </a:solidFill>
            </a:endParaRPr>
          </a:p>
        </p:txBody>
      </p:sp>
      <p:sp>
        <p:nvSpPr>
          <p:cNvPr id="10" name="Rettangolo 9"/>
          <p:cNvSpPr/>
          <p:nvPr/>
        </p:nvSpPr>
        <p:spPr>
          <a:xfrm>
            <a:off x="4736465" y="1667721"/>
            <a:ext cx="1233723" cy="584775"/>
          </a:xfrm>
          <a:prstGeom prst="rect">
            <a:avLst/>
          </a:prstGeom>
        </p:spPr>
        <p:txBody>
          <a:bodyPr wrap="square">
            <a:spAutoFit/>
          </a:bodyPr>
          <a:lstStyle/>
          <a:p>
            <a:pPr algn="r"/>
            <a:r>
              <a:rPr lang="en-US" sz="800" dirty="0">
                <a:solidFill>
                  <a:schemeClr val="accent1"/>
                </a:solidFill>
              </a:rPr>
              <a:t>Senior Java Developer that can boast more then twenty years of experience in Telcos</a:t>
            </a:r>
            <a:endParaRPr lang="it-IT" sz="800" dirty="0">
              <a:solidFill>
                <a:schemeClr val="accent1"/>
              </a:solidFill>
            </a:endParaRPr>
          </a:p>
        </p:txBody>
      </p:sp>
      <p:sp>
        <p:nvSpPr>
          <p:cNvPr id="11" name="Rettangolo 10"/>
          <p:cNvSpPr/>
          <p:nvPr/>
        </p:nvSpPr>
        <p:spPr>
          <a:xfrm>
            <a:off x="91514" y="2634016"/>
            <a:ext cx="1520059" cy="830997"/>
          </a:xfrm>
          <a:prstGeom prst="rect">
            <a:avLst/>
          </a:prstGeom>
        </p:spPr>
        <p:txBody>
          <a:bodyPr wrap="square">
            <a:spAutoFit/>
          </a:bodyPr>
          <a:lstStyle/>
          <a:p>
            <a:pPr algn="r"/>
            <a:r>
              <a:rPr lang="en-US" sz="800" dirty="0">
                <a:solidFill>
                  <a:schemeClr val="bg2">
                    <a:lumMod val="50000"/>
                  </a:schemeClr>
                </a:solidFill>
              </a:rPr>
              <a:t>almost twenty years of experience as System Administrator both on Linux and Windows Platforms in nationwide and multinational environments</a:t>
            </a:r>
            <a:endParaRPr lang="it-IT" sz="800" dirty="0">
              <a:solidFill>
                <a:schemeClr val="bg2">
                  <a:lumMod val="50000"/>
                </a:schemeClr>
              </a:solidFill>
            </a:endParaRPr>
          </a:p>
        </p:txBody>
      </p:sp>
      <p:pic>
        <p:nvPicPr>
          <p:cNvPr id="22" name="Picture 20"/>
          <p:cNvPicPr/>
          <p:nvPr/>
        </p:nvPicPr>
        <p:blipFill rotWithShape="1">
          <a:blip r:embed="rId3">
            <a:extLst>
              <a:ext uri="{28A0092B-C50C-407E-A947-70E740481C1C}">
                <a14:useLocalDpi xmlns:a14="http://schemas.microsoft.com/office/drawing/2010/main" val="0"/>
              </a:ext>
            </a:extLst>
          </a:blip>
          <a:srcRect l="50000"/>
          <a:stretch/>
        </p:blipFill>
        <p:spPr>
          <a:xfrm>
            <a:off x="5890591" y="1450075"/>
            <a:ext cx="3060065" cy="4418330"/>
          </a:xfrm>
          <a:prstGeom prst="rect">
            <a:avLst/>
          </a:prstGeom>
        </p:spPr>
      </p:pic>
      <p:sp>
        <p:nvSpPr>
          <p:cNvPr id="12" name="Rettangolo 11"/>
          <p:cNvSpPr/>
          <p:nvPr/>
        </p:nvSpPr>
        <p:spPr>
          <a:xfrm>
            <a:off x="4736464" y="2757405"/>
            <a:ext cx="1233723" cy="584775"/>
          </a:xfrm>
          <a:prstGeom prst="rect">
            <a:avLst/>
          </a:prstGeom>
        </p:spPr>
        <p:txBody>
          <a:bodyPr wrap="square">
            <a:spAutoFit/>
          </a:bodyPr>
          <a:lstStyle/>
          <a:p>
            <a:pPr algn="r"/>
            <a:r>
              <a:rPr lang="en-US" sz="800" dirty="0">
                <a:solidFill>
                  <a:srgbClr val="C00000"/>
                </a:solidFill>
              </a:rPr>
              <a:t>graduate in computer engineering, with special interest in multiplatform mobile development</a:t>
            </a:r>
            <a:endParaRPr lang="it-IT" sz="800" dirty="0">
              <a:solidFill>
                <a:srgbClr val="C00000"/>
              </a:solidFill>
            </a:endParaRPr>
          </a:p>
        </p:txBody>
      </p:sp>
      <p:sp>
        <p:nvSpPr>
          <p:cNvPr id="13" name="Rettangolo 12"/>
          <p:cNvSpPr/>
          <p:nvPr/>
        </p:nvSpPr>
        <p:spPr>
          <a:xfrm>
            <a:off x="91514" y="3788392"/>
            <a:ext cx="1520059" cy="707886"/>
          </a:xfrm>
          <a:prstGeom prst="rect">
            <a:avLst/>
          </a:prstGeom>
        </p:spPr>
        <p:txBody>
          <a:bodyPr wrap="square">
            <a:spAutoFit/>
          </a:bodyPr>
          <a:lstStyle/>
          <a:p>
            <a:pPr algn="r"/>
            <a:r>
              <a:rPr lang="en-US" sz="800" dirty="0">
                <a:solidFill>
                  <a:schemeClr val="accent5">
                    <a:lumMod val="75000"/>
                  </a:schemeClr>
                </a:solidFill>
              </a:rPr>
              <a:t>degree in economics and a background that crosses from Finance Accounting and IT software development in </a:t>
            </a:r>
            <a:r>
              <a:rPr lang="en-US" sz="800" dirty="0" smtClean="0">
                <a:solidFill>
                  <a:schemeClr val="accent5">
                    <a:lumMod val="75000"/>
                  </a:schemeClr>
                </a:solidFill>
              </a:rPr>
              <a:t>multinational </a:t>
            </a:r>
            <a:r>
              <a:rPr lang="en-US" sz="800" dirty="0">
                <a:solidFill>
                  <a:schemeClr val="accent5">
                    <a:lumMod val="75000"/>
                  </a:schemeClr>
                </a:solidFill>
              </a:rPr>
              <a:t>environment</a:t>
            </a:r>
            <a:endParaRPr lang="it-IT" sz="800" dirty="0">
              <a:solidFill>
                <a:schemeClr val="accent5">
                  <a:lumMod val="75000"/>
                </a:schemeClr>
              </a:solidFill>
            </a:endParaRPr>
          </a:p>
        </p:txBody>
      </p:sp>
      <p:sp>
        <p:nvSpPr>
          <p:cNvPr id="25" name="TextBox 9"/>
          <p:cNvSpPr txBox="1"/>
          <p:nvPr/>
        </p:nvSpPr>
        <p:spPr>
          <a:xfrm>
            <a:off x="1490530" y="623131"/>
            <a:ext cx="2929070" cy="369332"/>
          </a:xfrm>
          <a:prstGeom prst="rect">
            <a:avLst/>
          </a:prstGeom>
          <a:noFill/>
        </p:spPr>
        <p:txBody>
          <a:bodyPr wrap="square" rtlCol="0">
            <a:spAutoFit/>
          </a:bodyPr>
          <a:lstStyle/>
          <a:p>
            <a:r>
              <a:rPr lang="it-IT" dirty="0" smtClean="0">
                <a:solidFill>
                  <a:schemeClr val="accent6">
                    <a:lumMod val="50000"/>
                  </a:schemeClr>
                </a:solidFill>
                <a:latin typeface="Century Gothic" panose="020B0502020202020204" pitchFamily="34" charset="0"/>
              </a:rPr>
              <a:t>Project Overview</a:t>
            </a:r>
            <a:endParaRPr lang="en-US" dirty="0">
              <a:solidFill>
                <a:schemeClr val="accent6">
                  <a:lumMod val="50000"/>
                </a:schemeClr>
              </a:solidFill>
              <a:latin typeface="Century Gothic" panose="020B0502020202020204" pitchFamily="34" charset="0"/>
            </a:endParaRPr>
          </a:p>
        </p:txBody>
      </p:sp>
      <p:sp>
        <p:nvSpPr>
          <p:cNvPr id="29" name="Oval 8"/>
          <p:cNvSpPr/>
          <p:nvPr/>
        </p:nvSpPr>
        <p:spPr>
          <a:xfrm>
            <a:off x="6177501" y="152400"/>
            <a:ext cx="505270" cy="4572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p>
        </p:txBody>
      </p:sp>
      <p:sp>
        <p:nvSpPr>
          <p:cNvPr id="30" name="Oval 9"/>
          <p:cNvSpPr/>
          <p:nvPr/>
        </p:nvSpPr>
        <p:spPr>
          <a:xfrm>
            <a:off x="6962775" y="152400"/>
            <a:ext cx="505270" cy="45720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31" name="Oval 10"/>
          <p:cNvSpPr/>
          <p:nvPr/>
        </p:nvSpPr>
        <p:spPr>
          <a:xfrm>
            <a:off x="7718616" y="161925"/>
            <a:ext cx="505270" cy="4572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32" name="TextBox 11"/>
          <p:cNvSpPr txBox="1"/>
          <p:nvPr/>
        </p:nvSpPr>
        <p:spPr>
          <a:xfrm>
            <a:off x="6019800" y="636896"/>
            <a:ext cx="778834" cy="253916"/>
          </a:xfrm>
          <a:prstGeom prst="rect">
            <a:avLst/>
          </a:prstGeom>
          <a:noFill/>
        </p:spPr>
        <p:txBody>
          <a:bodyPr wrap="square" rtlCol="0">
            <a:spAutoFit/>
          </a:bodyPr>
          <a:lstStyle/>
          <a:p>
            <a:pPr algn="ctr"/>
            <a:r>
              <a:rPr lang="it-IT" sz="1050" dirty="0" smtClean="0">
                <a:solidFill>
                  <a:schemeClr val="accent6">
                    <a:lumMod val="60000"/>
                    <a:lumOff val="40000"/>
                  </a:schemeClr>
                </a:solidFill>
              </a:rPr>
              <a:t>Market</a:t>
            </a:r>
            <a:endParaRPr lang="en-US" sz="1050" dirty="0">
              <a:solidFill>
                <a:schemeClr val="accent6">
                  <a:lumMod val="60000"/>
                  <a:lumOff val="40000"/>
                </a:schemeClr>
              </a:solidFill>
            </a:endParaRPr>
          </a:p>
        </p:txBody>
      </p:sp>
      <p:sp>
        <p:nvSpPr>
          <p:cNvPr id="33" name="TextBox 12"/>
          <p:cNvSpPr txBox="1"/>
          <p:nvPr/>
        </p:nvSpPr>
        <p:spPr>
          <a:xfrm>
            <a:off x="6908690" y="636896"/>
            <a:ext cx="635110" cy="253916"/>
          </a:xfrm>
          <a:prstGeom prst="rect">
            <a:avLst/>
          </a:prstGeom>
          <a:noFill/>
        </p:spPr>
        <p:txBody>
          <a:bodyPr wrap="none" rtlCol="0">
            <a:spAutoFit/>
          </a:bodyPr>
          <a:lstStyle/>
          <a:p>
            <a:r>
              <a:rPr lang="it-IT" sz="1050" dirty="0" smtClean="0">
                <a:solidFill>
                  <a:schemeClr val="accent6">
                    <a:lumMod val="60000"/>
                    <a:lumOff val="40000"/>
                  </a:schemeClr>
                </a:solidFill>
              </a:rPr>
              <a:t>Solution</a:t>
            </a:r>
            <a:endParaRPr lang="en-US" sz="1050" dirty="0">
              <a:solidFill>
                <a:schemeClr val="accent6">
                  <a:lumMod val="60000"/>
                  <a:lumOff val="40000"/>
                </a:schemeClr>
              </a:solidFill>
            </a:endParaRPr>
          </a:p>
        </p:txBody>
      </p:sp>
      <p:sp>
        <p:nvSpPr>
          <p:cNvPr id="34" name="TextBox 13"/>
          <p:cNvSpPr txBox="1"/>
          <p:nvPr/>
        </p:nvSpPr>
        <p:spPr>
          <a:xfrm>
            <a:off x="7767660" y="636896"/>
            <a:ext cx="452368" cy="253916"/>
          </a:xfrm>
          <a:prstGeom prst="rect">
            <a:avLst/>
          </a:prstGeom>
          <a:noFill/>
        </p:spPr>
        <p:txBody>
          <a:bodyPr wrap="none" rtlCol="0">
            <a:spAutoFit/>
          </a:bodyPr>
          <a:lstStyle/>
          <a:p>
            <a:pPr algn="ctr"/>
            <a:r>
              <a:rPr lang="it-IT" sz="1050" dirty="0" smtClean="0">
                <a:solidFill>
                  <a:schemeClr val="accent6">
                    <a:lumMod val="60000"/>
                    <a:lumOff val="40000"/>
                  </a:schemeClr>
                </a:solidFill>
              </a:rPr>
              <a:t>S&amp;D </a:t>
            </a:r>
            <a:endParaRPr lang="en-US" sz="1050" dirty="0">
              <a:solidFill>
                <a:schemeClr val="accent6">
                  <a:lumMod val="60000"/>
                  <a:lumOff val="40000"/>
                </a:schemeClr>
              </a:solidFill>
            </a:endParaRPr>
          </a:p>
        </p:txBody>
      </p:sp>
      <p:sp>
        <p:nvSpPr>
          <p:cNvPr id="35" name="Oval 10"/>
          <p:cNvSpPr/>
          <p:nvPr/>
        </p:nvSpPr>
        <p:spPr>
          <a:xfrm>
            <a:off x="8480616" y="166048"/>
            <a:ext cx="505270" cy="457200"/>
          </a:xfrm>
          <a:prstGeom prst="ellipse">
            <a:avLst/>
          </a:prstGeom>
          <a:solidFill>
            <a:srgbClr val="CC9900"/>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36" name="TextBox 13"/>
          <p:cNvSpPr txBox="1"/>
          <p:nvPr/>
        </p:nvSpPr>
        <p:spPr>
          <a:xfrm>
            <a:off x="8502364" y="641019"/>
            <a:ext cx="489236" cy="253916"/>
          </a:xfrm>
          <a:prstGeom prst="rect">
            <a:avLst/>
          </a:prstGeom>
          <a:noFill/>
        </p:spPr>
        <p:txBody>
          <a:bodyPr wrap="none" rtlCol="0">
            <a:spAutoFit/>
          </a:bodyPr>
          <a:lstStyle/>
          <a:p>
            <a:r>
              <a:rPr lang="it-IT" sz="1050" dirty="0" smtClean="0">
                <a:solidFill>
                  <a:schemeClr val="accent6">
                    <a:lumMod val="60000"/>
                    <a:lumOff val="40000"/>
                  </a:schemeClr>
                </a:solidFill>
              </a:rPr>
              <a:t>Team</a:t>
            </a:r>
            <a:endParaRPr lang="en-US" sz="1050" dirty="0">
              <a:solidFill>
                <a:schemeClr val="accent6">
                  <a:lumMod val="60000"/>
                  <a:lumOff val="40000"/>
                </a:schemeClr>
              </a:solidFill>
            </a:endParaRPr>
          </a:p>
        </p:txBody>
      </p:sp>
    </p:spTree>
    <p:extLst>
      <p:ext uri="{BB962C8B-B14F-4D97-AF65-F5344CB8AC3E}">
        <p14:creationId xmlns:p14="http://schemas.microsoft.com/office/powerpoint/2010/main" val="8472764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1758</TotalTime>
  <Words>914</Words>
  <Application>Microsoft Office PowerPoint</Application>
  <PresentationFormat>Presentazione su schermo (4:3)</PresentationFormat>
  <Paragraphs>129</Paragraphs>
  <Slides>10</Slides>
  <Notes>0</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Office Theme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London Stock Exchange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Madeddu, Mauro</dc:creator>
  <cp:lastModifiedBy>Salvatore</cp:lastModifiedBy>
  <cp:revision>69</cp:revision>
  <dcterms:created xsi:type="dcterms:W3CDTF">2015-03-25T09:31:20Z</dcterms:created>
  <dcterms:modified xsi:type="dcterms:W3CDTF">2015-04-04T15:44:18Z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1092947065</vt:i4>
  </property>
  <property fmtid="{D5CDD505-2E9C-101B-9397-08002B2CF9AE}" pid="3" name="_NewReviewCycle">
    <vt:lpwstr/>
  </property>
  <property fmtid="{D5CDD505-2E9C-101B-9397-08002B2CF9AE}" pid="4" name="_EmailSubject">
    <vt:lpwstr>Presentazione Marketing</vt:lpwstr>
  </property>
  <property fmtid="{D5CDD505-2E9C-101B-9397-08002B2CF9AE}" pid="5" name="_AuthorEmail">
    <vt:lpwstr>mauro.madeddu-ext@lseg.com</vt:lpwstr>
  </property>
  <property fmtid="{D5CDD505-2E9C-101B-9397-08002B2CF9AE}" pid="6" name="_AuthorEmailDisplayName">
    <vt:lpwstr>Madeddu, Mauro</vt:lpwstr>
  </property>
</Properties>
</file>